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Exo 2 Bold" panose="020B0604020202020204" charset="-94"/>
      <p:regular r:id="rId34"/>
    </p:embeddedFont>
    <p:embeddedFont>
      <p:font typeface="Arimo" panose="020B0604020202020204" charset="0"/>
      <p:regular r:id="rId35"/>
    </p:embeddedFont>
    <p:embeddedFont>
      <p:font typeface="Calibri" panose="020F0502020204030204" pitchFamily="34" charset="0"/>
      <p:regular r:id="rId36"/>
      <p:bold r:id="rId37"/>
      <p:italic r:id="rId38"/>
      <p:boldItalic r:id="rId39"/>
    </p:embeddedFont>
    <p:embeddedFont>
      <p:font typeface="Georgia Pro Black" panose="02040A02050405020203" pitchFamily="18" charset="0"/>
      <p:bold r:id="rId40"/>
      <p:boldItalic r:id="rId41"/>
    </p:embeddedFont>
    <p:embeddedFont>
      <p:font typeface="Caveat Brush" panose="020B0604020202020204" charset="-94"/>
      <p:regular r:id="rId42"/>
    </p:embeddedFont>
    <p:embeddedFont>
      <p:font typeface="Glacial Indifference Bold" panose="020B0604020202020204" charset="0"/>
      <p:regular r:id="rId43"/>
    </p:embeddedFont>
    <p:embeddedFont>
      <p:font typeface="Glacial Indifference"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2.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svg"/><Relationship Id="rId5" Type="http://schemas.openxmlformats.org/officeDocument/2006/relationships/image" Target="../media/image10.sv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svg"/><Relationship Id="rId7"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9.svg"/><Relationship Id="rId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6.sv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svg"/><Relationship Id="rId7"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9.svg"/><Relationship Id="rId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6.sv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svg"/><Relationship Id="rId7"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9.svg"/><Relationship Id="rId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20.sv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5.svg"/><Relationship Id="rId7" Type="http://schemas.openxmlformats.org/officeDocument/2006/relationships/image" Target="../media/image6.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6.sv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1941877" y="2269187"/>
            <a:ext cx="3343012" cy="3093805"/>
          </a:xfrm>
          <a:custGeom>
            <a:avLst/>
            <a:gdLst/>
            <a:ahLst/>
            <a:cxnLst/>
            <a:rect l="l" t="t" r="r" b="b"/>
            <a:pathLst>
              <a:path w="3343012" h="3093805">
                <a:moveTo>
                  <a:pt x="0" y="0"/>
                </a:moveTo>
                <a:lnTo>
                  <a:pt x="3343012" y="0"/>
                </a:lnTo>
                <a:lnTo>
                  <a:pt x="3343012" y="3093805"/>
                </a:lnTo>
                <a:lnTo>
                  <a:pt x="0" y="30938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flipH="1">
            <a:off x="13383781" y="2561428"/>
            <a:ext cx="2339991" cy="2165556"/>
          </a:xfrm>
          <a:custGeom>
            <a:avLst/>
            <a:gdLst/>
            <a:ahLst/>
            <a:cxnLst/>
            <a:rect l="l" t="t" r="r" b="b"/>
            <a:pathLst>
              <a:path w="2339991" h="2165556">
                <a:moveTo>
                  <a:pt x="2339991" y="0"/>
                </a:moveTo>
                <a:lnTo>
                  <a:pt x="0" y="0"/>
                </a:lnTo>
                <a:lnTo>
                  <a:pt x="0" y="2165555"/>
                </a:lnTo>
                <a:lnTo>
                  <a:pt x="2339991" y="2165555"/>
                </a:lnTo>
                <a:lnTo>
                  <a:pt x="233999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9572190">
            <a:off x="16285963" y="-750387"/>
            <a:ext cx="1946673" cy="4186394"/>
          </a:xfrm>
          <a:custGeom>
            <a:avLst/>
            <a:gdLst/>
            <a:ahLst/>
            <a:cxnLst/>
            <a:rect l="l" t="t" r="r" b="b"/>
            <a:pathLst>
              <a:path w="1946673" h="4186394">
                <a:moveTo>
                  <a:pt x="0" y="0"/>
                </a:moveTo>
                <a:lnTo>
                  <a:pt x="1946674" y="0"/>
                </a:lnTo>
                <a:lnTo>
                  <a:pt x="1946674" y="4186395"/>
                </a:lnTo>
                <a:lnTo>
                  <a:pt x="0" y="41863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5284889" y="1603701"/>
            <a:ext cx="7718222" cy="4081010"/>
          </a:xfrm>
          <a:custGeom>
            <a:avLst/>
            <a:gdLst/>
            <a:ahLst/>
            <a:cxnLst/>
            <a:rect l="l" t="t" r="r" b="b"/>
            <a:pathLst>
              <a:path w="7718222" h="4081010">
                <a:moveTo>
                  <a:pt x="0" y="0"/>
                </a:moveTo>
                <a:lnTo>
                  <a:pt x="7718222" y="0"/>
                </a:lnTo>
                <a:lnTo>
                  <a:pt x="7718222" y="4081009"/>
                </a:lnTo>
                <a:lnTo>
                  <a:pt x="0" y="40810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TextBox 9"/>
          <p:cNvSpPr txBox="1"/>
          <p:nvPr/>
        </p:nvSpPr>
        <p:spPr>
          <a:xfrm>
            <a:off x="1941877" y="6461606"/>
            <a:ext cx="15776278" cy="1609725"/>
          </a:xfrm>
          <a:prstGeom prst="rect">
            <a:avLst/>
          </a:prstGeom>
        </p:spPr>
        <p:txBody>
          <a:bodyPr lIns="0" tIns="0" rIns="0" bIns="0" rtlCol="0" anchor="t">
            <a:spAutoFit/>
          </a:bodyPr>
          <a:lstStyle/>
          <a:p>
            <a:pPr algn="ctr">
              <a:lnSpc>
                <a:spcPts val="12000"/>
              </a:lnSpc>
            </a:pPr>
            <a:r>
              <a:rPr lang="en-US" sz="12000">
                <a:solidFill>
                  <a:srgbClr val="4062B7"/>
                </a:solidFill>
                <a:latin typeface="Caveat Brush"/>
              </a:rPr>
              <a:t>ÇOCUKLARDA OTOKONTROL</a:t>
            </a:r>
          </a:p>
        </p:txBody>
      </p:sp>
      <p:sp>
        <p:nvSpPr>
          <p:cNvPr id="10" name="TextBox 10"/>
          <p:cNvSpPr txBox="1"/>
          <p:nvPr/>
        </p:nvSpPr>
        <p:spPr>
          <a:xfrm>
            <a:off x="4803711" y="8313426"/>
            <a:ext cx="8680579" cy="567848"/>
          </a:xfrm>
          <a:prstGeom prst="rect">
            <a:avLst/>
          </a:prstGeom>
        </p:spPr>
        <p:txBody>
          <a:bodyPr lIns="0" tIns="0" rIns="0" bIns="0" rtlCol="0" anchor="t">
            <a:spAutoFit/>
          </a:bodyPr>
          <a:lstStyle/>
          <a:p>
            <a:pPr algn="ctr">
              <a:lnSpc>
                <a:spcPts val="4679"/>
              </a:lnSpc>
            </a:pPr>
            <a:r>
              <a:rPr lang="en-US" sz="3899" spc="389" dirty="0">
                <a:solidFill>
                  <a:srgbClr val="333331"/>
                </a:solidFill>
                <a:latin typeface="Georgia Pro Black" panose="02040A02050405020203" pitchFamily="18" charset="0"/>
              </a:rPr>
              <a:t>VELİ SUNUMU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221719" y="1228903"/>
            <a:ext cx="8113400" cy="1142890"/>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SEVGIYI IFADE ETME VE KOŞULSUZ SEVME</a:t>
            </a:r>
          </a:p>
        </p:txBody>
      </p:sp>
      <p:sp>
        <p:nvSpPr>
          <p:cNvPr id="4" name="TextBox 4"/>
          <p:cNvSpPr txBox="1"/>
          <p:nvPr/>
        </p:nvSpPr>
        <p:spPr>
          <a:xfrm>
            <a:off x="498469" y="2628770"/>
            <a:ext cx="10536645" cy="7248525"/>
          </a:xfrm>
          <a:prstGeom prst="rect">
            <a:avLst/>
          </a:prstGeom>
        </p:spPr>
        <p:txBody>
          <a:bodyPr lIns="0" tIns="0" rIns="0" bIns="0" rtlCol="0" anchor="t">
            <a:spAutoFit/>
          </a:bodyPr>
          <a:lstStyle/>
          <a:p>
            <a:pPr algn="just">
              <a:lnSpc>
                <a:spcPts val="3956"/>
              </a:lnSpc>
            </a:pPr>
            <a:r>
              <a:rPr lang="en-US" sz="3297" spc="-128">
                <a:solidFill>
                  <a:srgbClr val="4B4B4B"/>
                </a:solidFill>
                <a:latin typeface="Arimo"/>
              </a:rPr>
              <a:t>Sıcak bir ses tonuyla çocuğa yaklaşma ve onu kucaklama bir sevgi ifadesidir ve çocukların istenmeyen davranışları göstermesini önler. </a:t>
            </a:r>
          </a:p>
          <a:p>
            <a:pPr algn="just">
              <a:lnSpc>
                <a:spcPts val="3956"/>
              </a:lnSpc>
            </a:pPr>
            <a:r>
              <a:rPr lang="en-US" sz="3297" spc="-128">
                <a:solidFill>
                  <a:srgbClr val="4B4B4B"/>
                </a:solidFill>
                <a:latin typeface="Arimo"/>
              </a:rPr>
              <a:t>Çocukla iletişim içindeyken çocuğa sevgi koşullu sunulmamalı, sevginin öze ait bir duygu olduğu ve koşulsuz olduğu hissettirilmelidir. </a:t>
            </a:r>
          </a:p>
          <a:p>
            <a:pPr algn="just">
              <a:lnSpc>
                <a:spcPts val="3956"/>
              </a:lnSpc>
            </a:pPr>
            <a:r>
              <a:rPr lang="en-US" sz="3297" spc="-128">
                <a:solidFill>
                  <a:srgbClr val="4B4B4B"/>
                </a:solidFill>
                <a:latin typeface="Arimo"/>
              </a:rPr>
              <a:t>Unutulmamalıdır ki, koşullu sevgi istenmeyen davranışları uzun zaman sürecinde pekiştirmektedir.</a:t>
            </a:r>
          </a:p>
          <a:p>
            <a:pPr algn="just">
              <a:lnSpc>
                <a:spcPts val="3956"/>
              </a:lnSpc>
            </a:pPr>
            <a:r>
              <a:rPr lang="en-US" sz="3297" spc="-128">
                <a:solidFill>
                  <a:srgbClr val="4B4B4B"/>
                </a:solidFill>
                <a:latin typeface="Arimo"/>
              </a:rPr>
              <a:t>Çocuğumuzu hepimiz severiz fakat gösterme konusunda bazı ebeveynler zorluk yaşayabiliyor. ‘Yemek yersen’ , ’tuvaletini yaparsan’, ‘uyursan’ gibi şartlı sevgi yaklaşımları olabiliyor. Öncelikle çocuklarımızı bir nedene ya da şarta bağlı değil koşulsuz sevmemiz gerekiyor.</a:t>
            </a:r>
          </a:p>
          <a:p>
            <a:pPr algn="ctr">
              <a:lnSpc>
                <a:spcPts val="3116"/>
              </a:lnSpc>
            </a:pPr>
            <a:endParaRPr lang="en-US" sz="3297" spc="-128">
              <a:solidFill>
                <a:srgbClr val="4B4B4B"/>
              </a:solidFill>
              <a:latin typeface="Arimo"/>
            </a:endParaRPr>
          </a:p>
          <a:p>
            <a:pPr algn="ctr">
              <a:lnSpc>
                <a:spcPts val="3116"/>
              </a:lnSpc>
            </a:pPr>
            <a:endParaRPr lang="en-US" sz="3297" spc="-128">
              <a:solidFill>
                <a:srgbClr val="4B4B4B"/>
              </a:solidFill>
              <a:latin typeface="Arimo"/>
            </a:endParaRPr>
          </a:p>
        </p:txBody>
      </p:sp>
      <p:sp>
        <p:nvSpPr>
          <p:cNvPr id="5" name="TextBox 5"/>
          <p:cNvSpPr txBox="1"/>
          <p:nvPr/>
        </p:nvSpPr>
        <p:spPr>
          <a:xfrm>
            <a:off x="11192338" y="7812212"/>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1028" name="Picture 4" descr="Buse Terim | Mükemmeliyetçi anneler için 9 öne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29390" y="2628770"/>
            <a:ext cx="5177386" cy="5019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221719" y="1228903"/>
            <a:ext cx="8113400" cy="580915"/>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TUTARLI OLMAK</a:t>
            </a:r>
          </a:p>
        </p:txBody>
      </p:sp>
      <p:sp>
        <p:nvSpPr>
          <p:cNvPr id="4" name="TextBox 4"/>
          <p:cNvSpPr txBox="1"/>
          <p:nvPr/>
        </p:nvSpPr>
        <p:spPr>
          <a:xfrm>
            <a:off x="498469" y="3662232"/>
            <a:ext cx="10536645" cy="5200650"/>
          </a:xfrm>
          <a:prstGeom prst="rect">
            <a:avLst/>
          </a:prstGeom>
        </p:spPr>
        <p:txBody>
          <a:bodyPr lIns="0" tIns="0" rIns="0" bIns="0" rtlCol="0" anchor="t">
            <a:spAutoFit/>
          </a:bodyPr>
          <a:lstStyle/>
          <a:p>
            <a:pPr algn="just">
              <a:lnSpc>
                <a:spcPts val="4796"/>
              </a:lnSpc>
            </a:pPr>
            <a:r>
              <a:rPr lang="en-US" sz="3997">
                <a:solidFill>
                  <a:srgbClr val="4B4B4B"/>
                </a:solidFill>
                <a:latin typeface="Arimo"/>
              </a:rPr>
              <a:t>Çocuklar tutarlı bir çevrede iyi gelişecektir. Görüş birliğinde olan tutarlı ebeveynlerin açık bir şekilde belirlenmiş süreklilik gösteren kuralları ve sınırları vardır. Bir gün izin verilen bir davranışa diğer bir gün izin vermemek, çocuğu şaşırtacak ve konulan sınırlara tepkide bulunarak olumsuz davranışlar göstermelerini sağlayacaktır.</a:t>
            </a:r>
          </a:p>
          <a:p>
            <a:pPr algn="ctr">
              <a:lnSpc>
                <a:spcPts val="3116"/>
              </a:lnSpc>
            </a:pPr>
            <a:endParaRPr lang="en-US" sz="3997">
              <a:solidFill>
                <a:srgbClr val="4B4B4B"/>
              </a:solidFill>
              <a:latin typeface="Arimo"/>
            </a:endParaRPr>
          </a:p>
        </p:txBody>
      </p:sp>
      <p:sp>
        <p:nvSpPr>
          <p:cNvPr id="5" name="TextBox 5"/>
          <p:cNvSpPr txBox="1"/>
          <p:nvPr/>
        </p:nvSpPr>
        <p:spPr>
          <a:xfrm>
            <a:off x="11268538" y="7812212"/>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11266" name="Picture 2" descr="kaide karakter uzun ömürlü anne baba ve çocuk - monivaihde.n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8779" y="3467100"/>
            <a:ext cx="5056621" cy="40165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221719" y="1228903"/>
            <a:ext cx="8113400" cy="580915"/>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İLETIŞIMDE AÇIK OLMAK</a:t>
            </a:r>
          </a:p>
        </p:txBody>
      </p:sp>
      <p:sp>
        <p:nvSpPr>
          <p:cNvPr id="4" name="TextBox 4"/>
          <p:cNvSpPr txBox="1"/>
          <p:nvPr/>
        </p:nvSpPr>
        <p:spPr>
          <a:xfrm>
            <a:off x="498469" y="3656885"/>
            <a:ext cx="10536645" cy="3400425"/>
          </a:xfrm>
          <a:prstGeom prst="rect">
            <a:avLst/>
          </a:prstGeom>
        </p:spPr>
        <p:txBody>
          <a:bodyPr lIns="0" tIns="0" rIns="0" bIns="0" rtlCol="0" anchor="t">
            <a:spAutoFit/>
          </a:bodyPr>
          <a:lstStyle/>
          <a:p>
            <a:pPr algn="just">
              <a:lnSpc>
                <a:spcPts val="4796"/>
              </a:lnSpc>
            </a:pPr>
            <a:r>
              <a:rPr lang="en-US" sz="3997">
                <a:solidFill>
                  <a:srgbClr val="4B4B4B"/>
                </a:solidFill>
                <a:latin typeface="Arimo"/>
              </a:rPr>
              <a:t>Kullanılan kelimelerin ve hareketlerin çocuğa da aynı mesajı verdiğinden emin olunmalıdır. Soyut kavramları çocuğa öğretirken bu davranışların bir çok örneğini çocuğa sunmanız ve göstermeniz gerekmektedir. </a:t>
            </a:r>
          </a:p>
          <a:p>
            <a:pPr algn="ctr">
              <a:lnSpc>
                <a:spcPts val="3116"/>
              </a:lnSpc>
            </a:pPr>
            <a:endParaRPr lang="en-US" sz="3997">
              <a:solidFill>
                <a:srgbClr val="4B4B4B"/>
              </a:solidFill>
              <a:latin typeface="Arimo"/>
            </a:endParaRPr>
          </a:p>
        </p:txBody>
      </p:sp>
      <p:sp>
        <p:nvSpPr>
          <p:cNvPr id="5" name="TextBox 5"/>
          <p:cNvSpPr txBox="1"/>
          <p:nvPr/>
        </p:nvSpPr>
        <p:spPr>
          <a:xfrm>
            <a:off x="11125200" y="7658100"/>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2050" name="Picture 2" descr="Anne çocuk ilişkisini sevgi üzerine kur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77601" y="2705100"/>
            <a:ext cx="5181600" cy="4608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221719" y="1228903"/>
            <a:ext cx="8113400" cy="580915"/>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PROBLEM DAVRANIŞI ANLAMAK</a:t>
            </a:r>
          </a:p>
        </p:txBody>
      </p:sp>
      <p:sp>
        <p:nvSpPr>
          <p:cNvPr id="4" name="TextBox 4"/>
          <p:cNvSpPr txBox="1"/>
          <p:nvPr/>
        </p:nvSpPr>
        <p:spPr>
          <a:xfrm>
            <a:off x="548773" y="2712463"/>
            <a:ext cx="10702937" cy="6829425"/>
          </a:xfrm>
          <a:prstGeom prst="rect">
            <a:avLst/>
          </a:prstGeom>
        </p:spPr>
        <p:txBody>
          <a:bodyPr lIns="0" tIns="0" rIns="0" bIns="0" rtlCol="0" anchor="t">
            <a:spAutoFit/>
          </a:bodyPr>
          <a:lstStyle/>
          <a:p>
            <a:pPr algn="just">
              <a:lnSpc>
                <a:spcPts val="4135"/>
              </a:lnSpc>
            </a:pPr>
            <a:r>
              <a:rPr lang="en-US" sz="3445" dirty="0" err="1">
                <a:solidFill>
                  <a:srgbClr val="4B4B4B"/>
                </a:solidFill>
                <a:latin typeface="Arimo"/>
              </a:rPr>
              <a:t>Yapılan</a:t>
            </a:r>
            <a:r>
              <a:rPr lang="en-US" sz="3445" dirty="0">
                <a:solidFill>
                  <a:srgbClr val="4B4B4B"/>
                </a:solidFill>
                <a:latin typeface="Arimo"/>
              </a:rPr>
              <a:t> </a:t>
            </a:r>
            <a:r>
              <a:rPr lang="en-US" sz="3445" dirty="0" err="1">
                <a:solidFill>
                  <a:srgbClr val="4B4B4B"/>
                </a:solidFill>
                <a:latin typeface="Arimo"/>
              </a:rPr>
              <a:t>iyi</a:t>
            </a:r>
            <a:r>
              <a:rPr lang="en-US" sz="3445" dirty="0">
                <a:solidFill>
                  <a:srgbClr val="4B4B4B"/>
                </a:solidFill>
                <a:latin typeface="Arimo"/>
              </a:rPr>
              <a:t> </a:t>
            </a:r>
            <a:r>
              <a:rPr lang="en-US" sz="3445" dirty="0" err="1">
                <a:solidFill>
                  <a:srgbClr val="4B4B4B"/>
                </a:solidFill>
                <a:latin typeface="Arimo"/>
              </a:rPr>
              <a:t>bir</a:t>
            </a:r>
            <a:r>
              <a:rPr lang="en-US" sz="3445" dirty="0">
                <a:solidFill>
                  <a:srgbClr val="4B4B4B"/>
                </a:solidFill>
                <a:latin typeface="Arimo"/>
              </a:rPr>
              <a:t> </a:t>
            </a:r>
            <a:r>
              <a:rPr lang="en-US" sz="3445" dirty="0" err="1">
                <a:solidFill>
                  <a:srgbClr val="4B4B4B"/>
                </a:solidFill>
                <a:latin typeface="Arimo"/>
              </a:rPr>
              <a:t>gözlemle</a:t>
            </a:r>
            <a:r>
              <a:rPr lang="en-US" sz="3445" dirty="0">
                <a:solidFill>
                  <a:srgbClr val="4B4B4B"/>
                </a:solidFill>
                <a:latin typeface="Arimo"/>
              </a:rPr>
              <a:t> </a:t>
            </a:r>
            <a:r>
              <a:rPr lang="en-US" sz="3445" dirty="0" err="1">
                <a:solidFill>
                  <a:srgbClr val="4B4B4B"/>
                </a:solidFill>
                <a:latin typeface="Arimo"/>
              </a:rPr>
              <a:t>ebeveynler</a:t>
            </a:r>
            <a:r>
              <a:rPr lang="en-US" sz="3445" dirty="0">
                <a:solidFill>
                  <a:srgbClr val="4B4B4B"/>
                </a:solidFill>
                <a:latin typeface="Arimo"/>
              </a:rPr>
              <a:t>, </a:t>
            </a:r>
            <a:r>
              <a:rPr lang="en-US" sz="3445" dirty="0" err="1">
                <a:solidFill>
                  <a:srgbClr val="4B4B4B"/>
                </a:solidFill>
                <a:latin typeface="Arimo"/>
              </a:rPr>
              <a:t>çocuklarının</a:t>
            </a:r>
            <a:r>
              <a:rPr lang="en-US" sz="3445" dirty="0">
                <a:solidFill>
                  <a:srgbClr val="4B4B4B"/>
                </a:solidFill>
                <a:latin typeface="Arimo"/>
              </a:rPr>
              <a:t> problem </a:t>
            </a:r>
            <a:r>
              <a:rPr lang="en-US" sz="3445" dirty="0" err="1">
                <a:solidFill>
                  <a:srgbClr val="4B4B4B"/>
                </a:solidFill>
                <a:latin typeface="Arimo"/>
              </a:rPr>
              <a:t>davranışlarının</a:t>
            </a:r>
            <a:r>
              <a:rPr lang="en-US" sz="3445" dirty="0">
                <a:solidFill>
                  <a:srgbClr val="4B4B4B"/>
                </a:solidFill>
                <a:latin typeface="Arimo"/>
              </a:rPr>
              <a:t> </a:t>
            </a:r>
            <a:r>
              <a:rPr lang="en-US" sz="3445" dirty="0" err="1">
                <a:solidFill>
                  <a:srgbClr val="4B4B4B"/>
                </a:solidFill>
                <a:latin typeface="Arimo"/>
              </a:rPr>
              <a:t>neyi</a:t>
            </a:r>
            <a:r>
              <a:rPr lang="en-US" sz="3445" dirty="0">
                <a:solidFill>
                  <a:srgbClr val="4B4B4B"/>
                </a:solidFill>
                <a:latin typeface="Arimo"/>
              </a:rPr>
              <a:t> </a:t>
            </a:r>
            <a:r>
              <a:rPr lang="en-US" sz="3445" dirty="0" err="1">
                <a:solidFill>
                  <a:srgbClr val="4B4B4B"/>
                </a:solidFill>
                <a:latin typeface="Arimo"/>
              </a:rPr>
              <a:t>ifade</a:t>
            </a:r>
            <a:r>
              <a:rPr lang="en-US" sz="3445" dirty="0">
                <a:solidFill>
                  <a:srgbClr val="4B4B4B"/>
                </a:solidFill>
                <a:latin typeface="Arimo"/>
              </a:rPr>
              <a:t> </a:t>
            </a:r>
            <a:r>
              <a:rPr lang="en-US" sz="3445" dirty="0" err="1">
                <a:solidFill>
                  <a:srgbClr val="4B4B4B"/>
                </a:solidFill>
                <a:latin typeface="Arimo"/>
              </a:rPr>
              <a:t>ettiğini</a:t>
            </a:r>
            <a:r>
              <a:rPr lang="en-US" sz="3445" dirty="0">
                <a:solidFill>
                  <a:srgbClr val="4B4B4B"/>
                </a:solidFill>
                <a:latin typeface="Arimo"/>
              </a:rPr>
              <a:t> </a:t>
            </a:r>
            <a:r>
              <a:rPr lang="en-US" sz="3445" dirty="0" err="1">
                <a:solidFill>
                  <a:srgbClr val="4B4B4B"/>
                </a:solidFill>
                <a:latin typeface="Arimo"/>
              </a:rPr>
              <a:t>anlayabilirler</a:t>
            </a:r>
            <a:r>
              <a:rPr lang="en-US" sz="3445" dirty="0">
                <a:solidFill>
                  <a:srgbClr val="4B4B4B"/>
                </a:solidFill>
                <a:latin typeface="Arimo"/>
              </a:rPr>
              <a:t>. </a:t>
            </a:r>
            <a:r>
              <a:rPr lang="en-US" sz="3445" dirty="0" err="1">
                <a:solidFill>
                  <a:srgbClr val="4B4B4B"/>
                </a:solidFill>
                <a:latin typeface="Arimo"/>
              </a:rPr>
              <a:t>Yapılan</a:t>
            </a:r>
            <a:r>
              <a:rPr lang="en-US" sz="3445" dirty="0">
                <a:solidFill>
                  <a:srgbClr val="4B4B4B"/>
                </a:solidFill>
                <a:latin typeface="Arimo"/>
              </a:rPr>
              <a:t> </a:t>
            </a:r>
            <a:r>
              <a:rPr lang="en-US" sz="3445" dirty="0" err="1">
                <a:solidFill>
                  <a:srgbClr val="4B4B4B"/>
                </a:solidFill>
                <a:latin typeface="Arimo"/>
              </a:rPr>
              <a:t>bir</a:t>
            </a:r>
            <a:r>
              <a:rPr lang="en-US" sz="3445" dirty="0">
                <a:solidFill>
                  <a:srgbClr val="4B4B4B"/>
                </a:solidFill>
                <a:latin typeface="Arimo"/>
              </a:rPr>
              <a:t> </a:t>
            </a:r>
            <a:r>
              <a:rPr lang="en-US" sz="3445" dirty="0" err="1">
                <a:solidFill>
                  <a:srgbClr val="4B4B4B"/>
                </a:solidFill>
                <a:latin typeface="Arimo"/>
              </a:rPr>
              <a:t>kaç</a:t>
            </a:r>
            <a:r>
              <a:rPr lang="en-US" sz="3445" dirty="0">
                <a:solidFill>
                  <a:srgbClr val="4B4B4B"/>
                </a:solidFill>
                <a:latin typeface="Arimo"/>
              </a:rPr>
              <a:t> </a:t>
            </a:r>
            <a:r>
              <a:rPr lang="en-US" sz="3445" dirty="0" err="1">
                <a:solidFill>
                  <a:srgbClr val="4B4B4B"/>
                </a:solidFill>
                <a:latin typeface="Arimo"/>
              </a:rPr>
              <a:t>günlük</a:t>
            </a:r>
            <a:r>
              <a:rPr lang="en-US" sz="3445" dirty="0">
                <a:solidFill>
                  <a:srgbClr val="4B4B4B"/>
                </a:solidFill>
                <a:latin typeface="Arimo"/>
              </a:rPr>
              <a:t> </a:t>
            </a:r>
            <a:r>
              <a:rPr lang="en-US" sz="3445" dirty="0" err="1">
                <a:solidFill>
                  <a:srgbClr val="4B4B4B"/>
                </a:solidFill>
                <a:latin typeface="Arimo"/>
              </a:rPr>
              <a:t>gözlemde</a:t>
            </a:r>
            <a:r>
              <a:rPr lang="en-US" sz="3445" dirty="0">
                <a:solidFill>
                  <a:srgbClr val="4B4B4B"/>
                </a:solidFill>
                <a:latin typeface="Arimo"/>
              </a:rPr>
              <a:t>, </a:t>
            </a:r>
            <a:r>
              <a:rPr lang="en-US" sz="3445" dirty="0" err="1">
                <a:solidFill>
                  <a:srgbClr val="4B4B4B"/>
                </a:solidFill>
                <a:latin typeface="Arimo"/>
              </a:rPr>
              <a:t>davranış</a:t>
            </a:r>
            <a:r>
              <a:rPr lang="en-US" sz="3445" dirty="0">
                <a:solidFill>
                  <a:srgbClr val="4B4B4B"/>
                </a:solidFill>
                <a:latin typeface="Arimo"/>
              </a:rPr>
              <a:t> </a:t>
            </a:r>
            <a:r>
              <a:rPr lang="en-US" sz="3445" dirty="0" err="1">
                <a:solidFill>
                  <a:srgbClr val="4B4B4B"/>
                </a:solidFill>
                <a:latin typeface="Arimo"/>
              </a:rPr>
              <a:t>ortaya</a:t>
            </a:r>
            <a:r>
              <a:rPr lang="en-US" sz="3445" dirty="0">
                <a:solidFill>
                  <a:srgbClr val="4B4B4B"/>
                </a:solidFill>
                <a:latin typeface="Arimo"/>
              </a:rPr>
              <a:t> </a:t>
            </a:r>
            <a:r>
              <a:rPr lang="en-US" sz="3445" dirty="0" err="1">
                <a:solidFill>
                  <a:srgbClr val="4B4B4B"/>
                </a:solidFill>
                <a:latin typeface="Arimo"/>
              </a:rPr>
              <a:t>çıkmadan</a:t>
            </a:r>
            <a:r>
              <a:rPr lang="en-US" sz="3445" dirty="0">
                <a:solidFill>
                  <a:srgbClr val="4B4B4B"/>
                </a:solidFill>
                <a:latin typeface="Arimo"/>
              </a:rPr>
              <a:t> </a:t>
            </a:r>
            <a:r>
              <a:rPr lang="en-US" sz="3445" dirty="0" err="1">
                <a:solidFill>
                  <a:srgbClr val="4B4B4B"/>
                </a:solidFill>
                <a:latin typeface="Arimo"/>
              </a:rPr>
              <a:t>önce</a:t>
            </a:r>
            <a:r>
              <a:rPr lang="en-US" sz="3445" dirty="0">
                <a:solidFill>
                  <a:srgbClr val="4B4B4B"/>
                </a:solidFill>
                <a:latin typeface="Arimo"/>
              </a:rPr>
              <a:t> ne </a:t>
            </a:r>
            <a:r>
              <a:rPr lang="en-US" sz="3445" dirty="0" err="1">
                <a:solidFill>
                  <a:srgbClr val="4B4B4B"/>
                </a:solidFill>
                <a:latin typeface="Arimo"/>
              </a:rPr>
              <a:t>olduğu</a:t>
            </a:r>
            <a:r>
              <a:rPr lang="en-US" sz="3445" dirty="0">
                <a:solidFill>
                  <a:srgbClr val="4B4B4B"/>
                </a:solidFill>
                <a:latin typeface="Arimo"/>
              </a:rPr>
              <a:t>, ne zaman, </a:t>
            </a:r>
            <a:r>
              <a:rPr lang="en-US" sz="3445" dirty="0" err="1">
                <a:solidFill>
                  <a:srgbClr val="4B4B4B"/>
                </a:solidFill>
                <a:latin typeface="Arimo"/>
              </a:rPr>
              <a:t>nerede</a:t>
            </a:r>
            <a:r>
              <a:rPr lang="en-US" sz="3445" dirty="0">
                <a:solidFill>
                  <a:srgbClr val="4B4B4B"/>
                </a:solidFill>
                <a:latin typeface="Arimo"/>
              </a:rPr>
              <a:t> </a:t>
            </a:r>
            <a:r>
              <a:rPr lang="en-US" sz="3445" dirty="0" err="1">
                <a:solidFill>
                  <a:srgbClr val="4B4B4B"/>
                </a:solidFill>
                <a:latin typeface="Arimo"/>
              </a:rPr>
              <a:t>ve</a:t>
            </a:r>
            <a:r>
              <a:rPr lang="en-US" sz="3445" dirty="0">
                <a:solidFill>
                  <a:srgbClr val="4B4B4B"/>
                </a:solidFill>
                <a:latin typeface="Arimo"/>
              </a:rPr>
              <a:t> </a:t>
            </a:r>
            <a:r>
              <a:rPr lang="en-US" sz="3445" dirty="0" err="1">
                <a:solidFill>
                  <a:srgbClr val="4B4B4B"/>
                </a:solidFill>
                <a:latin typeface="Arimo"/>
              </a:rPr>
              <a:t>kiminle</a:t>
            </a:r>
            <a:r>
              <a:rPr lang="en-US" sz="3445" dirty="0">
                <a:solidFill>
                  <a:srgbClr val="4B4B4B"/>
                </a:solidFill>
                <a:latin typeface="Arimo"/>
              </a:rPr>
              <a:t> </a:t>
            </a:r>
            <a:r>
              <a:rPr lang="en-US" sz="3445" dirty="0" err="1">
                <a:solidFill>
                  <a:srgbClr val="4B4B4B"/>
                </a:solidFill>
                <a:latin typeface="Arimo"/>
              </a:rPr>
              <a:t>gerçekleştiği</a:t>
            </a:r>
            <a:r>
              <a:rPr lang="en-US" sz="3445" dirty="0">
                <a:solidFill>
                  <a:srgbClr val="4B4B4B"/>
                </a:solidFill>
                <a:latin typeface="Arimo"/>
              </a:rPr>
              <a:t> </a:t>
            </a:r>
            <a:r>
              <a:rPr lang="en-US" sz="3445" dirty="0" err="1">
                <a:solidFill>
                  <a:srgbClr val="4B4B4B"/>
                </a:solidFill>
                <a:latin typeface="Arimo"/>
              </a:rPr>
              <a:t>gibi</a:t>
            </a:r>
            <a:r>
              <a:rPr lang="en-US" sz="3445" dirty="0">
                <a:solidFill>
                  <a:srgbClr val="4B4B4B"/>
                </a:solidFill>
                <a:latin typeface="Arimo"/>
              </a:rPr>
              <a:t> </a:t>
            </a:r>
            <a:r>
              <a:rPr lang="en-US" sz="3445" dirty="0" err="1">
                <a:solidFill>
                  <a:srgbClr val="4B4B4B"/>
                </a:solidFill>
                <a:latin typeface="Arimo"/>
              </a:rPr>
              <a:t>bilgiler</a:t>
            </a:r>
            <a:r>
              <a:rPr lang="en-US" sz="3445" dirty="0">
                <a:solidFill>
                  <a:srgbClr val="4B4B4B"/>
                </a:solidFill>
                <a:latin typeface="Arimo"/>
              </a:rPr>
              <a:t> </a:t>
            </a:r>
            <a:r>
              <a:rPr lang="en-US" sz="3445" dirty="0" err="1">
                <a:solidFill>
                  <a:srgbClr val="4B4B4B"/>
                </a:solidFill>
                <a:latin typeface="Arimo"/>
              </a:rPr>
              <a:t>yardımıyla</a:t>
            </a:r>
            <a:r>
              <a:rPr lang="en-US" sz="3445" dirty="0">
                <a:solidFill>
                  <a:srgbClr val="4B4B4B"/>
                </a:solidFill>
                <a:latin typeface="Arimo"/>
              </a:rPr>
              <a:t> </a:t>
            </a:r>
            <a:r>
              <a:rPr lang="en-US" sz="3445" dirty="0" err="1">
                <a:solidFill>
                  <a:srgbClr val="4B4B4B"/>
                </a:solidFill>
                <a:latin typeface="Arimo"/>
              </a:rPr>
              <a:t>olumsuz</a:t>
            </a:r>
            <a:r>
              <a:rPr lang="en-US" sz="3445" dirty="0">
                <a:solidFill>
                  <a:srgbClr val="4B4B4B"/>
                </a:solidFill>
                <a:latin typeface="Arimo"/>
              </a:rPr>
              <a:t> </a:t>
            </a:r>
            <a:r>
              <a:rPr lang="en-US" sz="3445" dirty="0" err="1">
                <a:solidFill>
                  <a:srgbClr val="4B4B4B"/>
                </a:solidFill>
                <a:latin typeface="Arimo"/>
              </a:rPr>
              <a:t>davranışlar</a:t>
            </a:r>
            <a:r>
              <a:rPr lang="en-US" sz="3445" dirty="0">
                <a:solidFill>
                  <a:srgbClr val="4B4B4B"/>
                </a:solidFill>
                <a:latin typeface="Arimo"/>
              </a:rPr>
              <a:t> </a:t>
            </a:r>
            <a:r>
              <a:rPr lang="en-US" sz="3445" dirty="0" err="1">
                <a:solidFill>
                  <a:srgbClr val="4B4B4B"/>
                </a:solidFill>
                <a:latin typeface="Arimo"/>
              </a:rPr>
              <a:t>hakkında</a:t>
            </a:r>
            <a:r>
              <a:rPr lang="en-US" sz="3445" dirty="0">
                <a:solidFill>
                  <a:srgbClr val="4B4B4B"/>
                </a:solidFill>
                <a:latin typeface="Arimo"/>
              </a:rPr>
              <a:t> </a:t>
            </a:r>
            <a:r>
              <a:rPr lang="en-US" sz="3445" dirty="0" err="1">
                <a:solidFill>
                  <a:srgbClr val="4B4B4B"/>
                </a:solidFill>
                <a:latin typeface="Arimo"/>
              </a:rPr>
              <a:t>ipucu</a:t>
            </a:r>
            <a:r>
              <a:rPr lang="en-US" sz="3445" dirty="0">
                <a:solidFill>
                  <a:srgbClr val="4B4B4B"/>
                </a:solidFill>
                <a:latin typeface="Arimo"/>
              </a:rPr>
              <a:t> </a:t>
            </a:r>
            <a:r>
              <a:rPr lang="en-US" sz="3445" dirty="0" err="1">
                <a:solidFill>
                  <a:srgbClr val="4B4B4B"/>
                </a:solidFill>
                <a:latin typeface="Arimo"/>
              </a:rPr>
              <a:t>alınabilir</a:t>
            </a:r>
            <a:r>
              <a:rPr lang="en-US" sz="3445" dirty="0">
                <a:solidFill>
                  <a:srgbClr val="4B4B4B"/>
                </a:solidFill>
                <a:latin typeface="Arimo"/>
              </a:rPr>
              <a:t>. </a:t>
            </a:r>
            <a:r>
              <a:rPr lang="en-US" sz="3445" dirty="0" err="1">
                <a:solidFill>
                  <a:srgbClr val="4B4B4B"/>
                </a:solidFill>
                <a:latin typeface="Arimo"/>
              </a:rPr>
              <a:t>Ayrıca</a:t>
            </a:r>
            <a:r>
              <a:rPr lang="en-US" sz="3445" dirty="0">
                <a:solidFill>
                  <a:srgbClr val="4B4B4B"/>
                </a:solidFill>
                <a:latin typeface="Arimo"/>
              </a:rPr>
              <a:t> </a:t>
            </a:r>
            <a:r>
              <a:rPr lang="en-US" sz="3445" dirty="0" err="1">
                <a:solidFill>
                  <a:srgbClr val="4B4B4B"/>
                </a:solidFill>
                <a:latin typeface="Arimo"/>
              </a:rPr>
              <a:t>olumsuz</a:t>
            </a:r>
            <a:r>
              <a:rPr lang="en-US" sz="3445" dirty="0">
                <a:solidFill>
                  <a:srgbClr val="4B4B4B"/>
                </a:solidFill>
                <a:latin typeface="Arimo"/>
              </a:rPr>
              <a:t> </a:t>
            </a:r>
            <a:r>
              <a:rPr lang="en-US" sz="3445" dirty="0" err="1">
                <a:solidFill>
                  <a:srgbClr val="4B4B4B"/>
                </a:solidFill>
                <a:latin typeface="Arimo"/>
              </a:rPr>
              <a:t>davranışın</a:t>
            </a:r>
            <a:r>
              <a:rPr lang="en-US" sz="3445" dirty="0">
                <a:solidFill>
                  <a:srgbClr val="4B4B4B"/>
                </a:solidFill>
                <a:latin typeface="Arimo"/>
              </a:rPr>
              <a:t> </a:t>
            </a:r>
            <a:r>
              <a:rPr lang="en-US" sz="3445" dirty="0" err="1">
                <a:solidFill>
                  <a:srgbClr val="4B4B4B"/>
                </a:solidFill>
                <a:latin typeface="Arimo"/>
              </a:rPr>
              <a:t>arkasında</a:t>
            </a:r>
            <a:r>
              <a:rPr lang="en-US" sz="3445" dirty="0">
                <a:solidFill>
                  <a:srgbClr val="4B4B4B"/>
                </a:solidFill>
                <a:latin typeface="Arimo"/>
              </a:rPr>
              <a:t> </a:t>
            </a:r>
            <a:r>
              <a:rPr lang="en-US" sz="3445" dirty="0" err="1">
                <a:solidFill>
                  <a:srgbClr val="4B4B4B"/>
                </a:solidFill>
                <a:latin typeface="Arimo"/>
              </a:rPr>
              <a:t>açlık</a:t>
            </a:r>
            <a:r>
              <a:rPr lang="en-US" sz="3445" dirty="0">
                <a:solidFill>
                  <a:srgbClr val="4B4B4B"/>
                </a:solidFill>
                <a:latin typeface="Arimo"/>
              </a:rPr>
              <a:t>, </a:t>
            </a:r>
            <a:r>
              <a:rPr lang="en-US" sz="3445" dirty="0" err="1">
                <a:solidFill>
                  <a:srgbClr val="4B4B4B"/>
                </a:solidFill>
                <a:latin typeface="Arimo"/>
              </a:rPr>
              <a:t>yorgunluk</a:t>
            </a:r>
            <a:r>
              <a:rPr lang="en-US" sz="3445" dirty="0">
                <a:solidFill>
                  <a:srgbClr val="4B4B4B"/>
                </a:solidFill>
                <a:latin typeface="Arimo"/>
              </a:rPr>
              <a:t>, </a:t>
            </a:r>
            <a:r>
              <a:rPr lang="en-US" sz="3445" dirty="0" err="1">
                <a:solidFill>
                  <a:srgbClr val="4B4B4B"/>
                </a:solidFill>
                <a:latin typeface="Arimo"/>
              </a:rPr>
              <a:t>uykusuzluk</a:t>
            </a:r>
            <a:r>
              <a:rPr lang="en-US" sz="3445" dirty="0">
                <a:solidFill>
                  <a:srgbClr val="4B4B4B"/>
                </a:solidFill>
                <a:latin typeface="Arimo"/>
              </a:rPr>
              <a:t> </a:t>
            </a:r>
            <a:r>
              <a:rPr lang="en-US" sz="3445" dirty="0" err="1">
                <a:solidFill>
                  <a:srgbClr val="4B4B4B"/>
                </a:solidFill>
                <a:latin typeface="Arimo"/>
              </a:rPr>
              <a:t>gibi</a:t>
            </a:r>
            <a:r>
              <a:rPr lang="en-US" sz="3445" dirty="0">
                <a:solidFill>
                  <a:srgbClr val="4B4B4B"/>
                </a:solidFill>
                <a:latin typeface="Arimo"/>
              </a:rPr>
              <a:t> </a:t>
            </a:r>
            <a:r>
              <a:rPr lang="en-US" sz="3445" dirty="0" err="1">
                <a:solidFill>
                  <a:srgbClr val="4B4B4B"/>
                </a:solidFill>
                <a:latin typeface="Arimo"/>
              </a:rPr>
              <a:t>fiziksel</a:t>
            </a:r>
            <a:r>
              <a:rPr lang="en-US" sz="3445" dirty="0">
                <a:solidFill>
                  <a:srgbClr val="4B4B4B"/>
                </a:solidFill>
                <a:latin typeface="Arimo"/>
              </a:rPr>
              <a:t> </a:t>
            </a:r>
            <a:r>
              <a:rPr lang="en-US" sz="3445" dirty="0" err="1">
                <a:solidFill>
                  <a:srgbClr val="4B4B4B"/>
                </a:solidFill>
                <a:latin typeface="Arimo"/>
              </a:rPr>
              <a:t>etkenlerin</a:t>
            </a:r>
            <a:r>
              <a:rPr lang="en-US" sz="3445" dirty="0">
                <a:solidFill>
                  <a:srgbClr val="4B4B4B"/>
                </a:solidFill>
                <a:latin typeface="Arimo"/>
              </a:rPr>
              <a:t> </a:t>
            </a:r>
            <a:r>
              <a:rPr lang="en-US" sz="3445" dirty="0" err="1">
                <a:solidFill>
                  <a:srgbClr val="4B4B4B"/>
                </a:solidFill>
                <a:latin typeface="Arimo"/>
              </a:rPr>
              <a:t>olup</a:t>
            </a:r>
            <a:r>
              <a:rPr lang="en-US" sz="3445" dirty="0">
                <a:solidFill>
                  <a:srgbClr val="4B4B4B"/>
                </a:solidFill>
                <a:latin typeface="Arimo"/>
              </a:rPr>
              <a:t> </a:t>
            </a:r>
            <a:r>
              <a:rPr lang="en-US" sz="3445" dirty="0" err="1">
                <a:solidFill>
                  <a:srgbClr val="4B4B4B"/>
                </a:solidFill>
                <a:latin typeface="Arimo"/>
              </a:rPr>
              <a:t>olmadığı</a:t>
            </a:r>
            <a:r>
              <a:rPr lang="en-US" sz="3445" dirty="0">
                <a:solidFill>
                  <a:srgbClr val="4B4B4B"/>
                </a:solidFill>
                <a:latin typeface="Arimo"/>
              </a:rPr>
              <a:t>, </a:t>
            </a:r>
            <a:r>
              <a:rPr lang="en-US" sz="3445" dirty="0" err="1">
                <a:solidFill>
                  <a:srgbClr val="4B4B4B"/>
                </a:solidFill>
                <a:latin typeface="Arimo"/>
              </a:rPr>
              <a:t>ya</a:t>
            </a:r>
            <a:r>
              <a:rPr lang="en-US" sz="3445" dirty="0">
                <a:solidFill>
                  <a:srgbClr val="4B4B4B"/>
                </a:solidFill>
                <a:latin typeface="Arimo"/>
              </a:rPr>
              <a:t> da </a:t>
            </a:r>
            <a:r>
              <a:rPr lang="en-US" sz="3445" dirty="0" err="1">
                <a:solidFill>
                  <a:srgbClr val="4B4B4B"/>
                </a:solidFill>
                <a:latin typeface="Arimo"/>
              </a:rPr>
              <a:t>çocuğun</a:t>
            </a:r>
            <a:r>
              <a:rPr lang="en-US" sz="3445" dirty="0">
                <a:solidFill>
                  <a:srgbClr val="4B4B4B"/>
                </a:solidFill>
                <a:latin typeface="Arimo"/>
              </a:rPr>
              <a:t> </a:t>
            </a:r>
            <a:r>
              <a:rPr lang="en-US" sz="3445" dirty="0" err="1">
                <a:solidFill>
                  <a:srgbClr val="4B4B4B"/>
                </a:solidFill>
                <a:latin typeface="Arimo"/>
              </a:rPr>
              <a:t>olumlu</a:t>
            </a:r>
            <a:r>
              <a:rPr lang="en-US" sz="3445" dirty="0">
                <a:solidFill>
                  <a:srgbClr val="4B4B4B"/>
                </a:solidFill>
                <a:latin typeface="Arimo"/>
              </a:rPr>
              <a:t> </a:t>
            </a:r>
            <a:r>
              <a:rPr lang="en-US" sz="3445" dirty="0" err="1">
                <a:solidFill>
                  <a:srgbClr val="4B4B4B"/>
                </a:solidFill>
                <a:latin typeface="Arimo"/>
              </a:rPr>
              <a:t>davranışlarının</a:t>
            </a:r>
            <a:r>
              <a:rPr lang="en-US" sz="3445" dirty="0">
                <a:solidFill>
                  <a:srgbClr val="4B4B4B"/>
                </a:solidFill>
                <a:latin typeface="Arimo"/>
              </a:rPr>
              <a:t> </a:t>
            </a:r>
            <a:r>
              <a:rPr lang="en-US" sz="3445" dirty="0" err="1">
                <a:solidFill>
                  <a:srgbClr val="4B4B4B"/>
                </a:solidFill>
                <a:latin typeface="Arimo"/>
              </a:rPr>
              <a:t>dikkate</a:t>
            </a:r>
            <a:r>
              <a:rPr lang="en-US" sz="3445" dirty="0">
                <a:solidFill>
                  <a:srgbClr val="4B4B4B"/>
                </a:solidFill>
                <a:latin typeface="Arimo"/>
              </a:rPr>
              <a:t> </a:t>
            </a:r>
            <a:r>
              <a:rPr lang="en-US" sz="3445" dirty="0" err="1">
                <a:solidFill>
                  <a:srgbClr val="4B4B4B"/>
                </a:solidFill>
                <a:latin typeface="Arimo"/>
              </a:rPr>
              <a:t>alınmadığını</a:t>
            </a:r>
            <a:r>
              <a:rPr lang="en-US" sz="3445" dirty="0">
                <a:solidFill>
                  <a:srgbClr val="4B4B4B"/>
                </a:solidFill>
                <a:latin typeface="Arimo"/>
              </a:rPr>
              <a:t>, </a:t>
            </a:r>
            <a:r>
              <a:rPr lang="en-US" sz="3445" dirty="0" err="1">
                <a:solidFill>
                  <a:srgbClr val="4B4B4B"/>
                </a:solidFill>
                <a:latin typeface="Arimo"/>
              </a:rPr>
              <a:t>önemsenmediğini</a:t>
            </a:r>
            <a:r>
              <a:rPr lang="en-US" sz="3445" dirty="0">
                <a:solidFill>
                  <a:srgbClr val="4B4B4B"/>
                </a:solidFill>
                <a:latin typeface="Arimo"/>
              </a:rPr>
              <a:t> </a:t>
            </a:r>
            <a:r>
              <a:rPr lang="en-US" sz="3445" dirty="0" err="1">
                <a:solidFill>
                  <a:srgbClr val="4B4B4B"/>
                </a:solidFill>
                <a:latin typeface="Arimo"/>
              </a:rPr>
              <a:t>veya</a:t>
            </a:r>
            <a:r>
              <a:rPr lang="en-US" sz="3445" dirty="0">
                <a:solidFill>
                  <a:srgbClr val="4B4B4B"/>
                </a:solidFill>
                <a:latin typeface="Arimo"/>
              </a:rPr>
              <a:t> </a:t>
            </a:r>
            <a:r>
              <a:rPr lang="en-US" sz="3445" dirty="0" err="1">
                <a:solidFill>
                  <a:srgbClr val="4B4B4B"/>
                </a:solidFill>
                <a:latin typeface="Arimo"/>
              </a:rPr>
              <a:t>umursanmadığını</a:t>
            </a:r>
            <a:r>
              <a:rPr lang="en-US" sz="3445" dirty="0">
                <a:solidFill>
                  <a:srgbClr val="4B4B4B"/>
                </a:solidFill>
                <a:latin typeface="Arimo"/>
              </a:rPr>
              <a:t> </a:t>
            </a:r>
            <a:r>
              <a:rPr lang="en-US" sz="3445" dirty="0" err="1">
                <a:solidFill>
                  <a:srgbClr val="4B4B4B"/>
                </a:solidFill>
                <a:latin typeface="Arimo"/>
              </a:rPr>
              <a:t>düşünüp</a:t>
            </a:r>
            <a:r>
              <a:rPr lang="en-US" sz="3445" dirty="0">
                <a:solidFill>
                  <a:srgbClr val="4B4B4B"/>
                </a:solidFill>
                <a:latin typeface="Arimo"/>
              </a:rPr>
              <a:t> </a:t>
            </a:r>
            <a:r>
              <a:rPr lang="en-US" sz="3445" dirty="0" err="1">
                <a:solidFill>
                  <a:srgbClr val="4B4B4B"/>
                </a:solidFill>
                <a:latin typeface="Arimo"/>
              </a:rPr>
              <a:t>düşünmediği</a:t>
            </a:r>
            <a:r>
              <a:rPr lang="en-US" sz="3445" dirty="0">
                <a:solidFill>
                  <a:srgbClr val="4B4B4B"/>
                </a:solidFill>
                <a:latin typeface="Arimo"/>
              </a:rPr>
              <a:t> </a:t>
            </a:r>
            <a:r>
              <a:rPr lang="en-US" sz="3445" dirty="0" err="1">
                <a:solidFill>
                  <a:srgbClr val="4B4B4B"/>
                </a:solidFill>
                <a:latin typeface="Arimo"/>
              </a:rPr>
              <a:t>araştırılmalıdır</a:t>
            </a:r>
            <a:r>
              <a:rPr lang="en-US" sz="3445" dirty="0">
                <a:solidFill>
                  <a:srgbClr val="4B4B4B"/>
                </a:solidFill>
                <a:latin typeface="Arimo"/>
              </a:rPr>
              <a:t>. </a:t>
            </a:r>
            <a:r>
              <a:rPr lang="en-US" sz="3445" dirty="0" err="1">
                <a:solidFill>
                  <a:srgbClr val="4B4B4B"/>
                </a:solidFill>
                <a:latin typeface="Arimo"/>
              </a:rPr>
              <a:t>Unutulmamalıdır</a:t>
            </a:r>
            <a:r>
              <a:rPr lang="en-US" sz="3445" dirty="0">
                <a:solidFill>
                  <a:srgbClr val="4B4B4B"/>
                </a:solidFill>
                <a:latin typeface="Arimo"/>
              </a:rPr>
              <a:t> </a:t>
            </a:r>
            <a:r>
              <a:rPr lang="en-US" sz="3445" dirty="0" err="1">
                <a:solidFill>
                  <a:srgbClr val="4B4B4B"/>
                </a:solidFill>
                <a:latin typeface="Arimo"/>
              </a:rPr>
              <a:t>ki</a:t>
            </a:r>
            <a:r>
              <a:rPr lang="en-US" sz="3445" dirty="0">
                <a:solidFill>
                  <a:srgbClr val="4B4B4B"/>
                </a:solidFill>
                <a:latin typeface="Arimo"/>
              </a:rPr>
              <a:t> </a:t>
            </a:r>
            <a:r>
              <a:rPr lang="en-US" sz="3445" dirty="0" err="1">
                <a:solidFill>
                  <a:srgbClr val="4B4B4B"/>
                </a:solidFill>
                <a:latin typeface="Arimo"/>
              </a:rPr>
              <a:t>problemin</a:t>
            </a:r>
            <a:r>
              <a:rPr lang="en-US" sz="3445" dirty="0">
                <a:solidFill>
                  <a:srgbClr val="4B4B4B"/>
                </a:solidFill>
                <a:latin typeface="Arimo"/>
              </a:rPr>
              <a:t> </a:t>
            </a:r>
            <a:r>
              <a:rPr lang="en-US" sz="3445" dirty="0" err="1">
                <a:solidFill>
                  <a:srgbClr val="4B4B4B"/>
                </a:solidFill>
                <a:latin typeface="Arimo"/>
              </a:rPr>
              <a:t>kaynağını</a:t>
            </a:r>
            <a:r>
              <a:rPr lang="en-US" sz="3445" dirty="0">
                <a:solidFill>
                  <a:srgbClr val="4B4B4B"/>
                </a:solidFill>
                <a:latin typeface="Arimo"/>
              </a:rPr>
              <a:t> </a:t>
            </a:r>
            <a:r>
              <a:rPr lang="en-US" sz="3445" dirty="0" err="1">
                <a:solidFill>
                  <a:srgbClr val="4B4B4B"/>
                </a:solidFill>
                <a:latin typeface="Arimo"/>
              </a:rPr>
              <a:t>bulmak</a:t>
            </a:r>
            <a:r>
              <a:rPr lang="en-US" sz="3445" dirty="0">
                <a:solidFill>
                  <a:srgbClr val="4B4B4B"/>
                </a:solidFill>
                <a:latin typeface="Arimo"/>
              </a:rPr>
              <a:t> </a:t>
            </a:r>
            <a:r>
              <a:rPr lang="en-US" sz="3445" dirty="0" err="1">
                <a:solidFill>
                  <a:srgbClr val="4B4B4B"/>
                </a:solidFill>
                <a:latin typeface="Arimo"/>
              </a:rPr>
              <a:t>problemi</a:t>
            </a:r>
            <a:r>
              <a:rPr lang="en-US" sz="3445" dirty="0">
                <a:solidFill>
                  <a:srgbClr val="4B4B4B"/>
                </a:solidFill>
                <a:latin typeface="Arimo"/>
              </a:rPr>
              <a:t> </a:t>
            </a:r>
            <a:r>
              <a:rPr lang="en-US" sz="3445" dirty="0" err="1">
                <a:solidFill>
                  <a:srgbClr val="4B4B4B"/>
                </a:solidFill>
                <a:latin typeface="Arimo"/>
              </a:rPr>
              <a:t>çözmekten</a:t>
            </a:r>
            <a:r>
              <a:rPr lang="en-US" sz="3445" dirty="0">
                <a:solidFill>
                  <a:srgbClr val="4B4B4B"/>
                </a:solidFill>
                <a:latin typeface="Arimo"/>
              </a:rPr>
              <a:t> </a:t>
            </a:r>
            <a:r>
              <a:rPr lang="en-US" sz="3445" dirty="0" err="1">
                <a:solidFill>
                  <a:srgbClr val="4B4B4B"/>
                </a:solidFill>
                <a:latin typeface="Arimo"/>
              </a:rPr>
              <a:t>çok</a:t>
            </a:r>
            <a:r>
              <a:rPr lang="en-US" sz="3445" dirty="0">
                <a:solidFill>
                  <a:srgbClr val="4B4B4B"/>
                </a:solidFill>
                <a:latin typeface="Arimo"/>
              </a:rPr>
              <a:t> </a:t>
            </a:r>
            <a:r>
              <a:rPr lang="en-US" sz="3445" dirty="0" err="1">
                <a:solidFill>
                  <a:srgbClr val="4B4B4B"/>
                </a:solidFill>
                <a:latin typeface="Arimo"/>
              </a:rPr>
              <a:t>daha</a:t>
            </a:r>
            <a:r>
              <a:rPr lang="en-US" sz="3445" dirty="0">
                <a:solidFill>
                  <a:srgbClr val="4B4B4B"/>
                </a:solidFill>
                <a:latin typeface="Arimo"/>
              </a:rPr>
              <a:t> </a:t>
            </a:r>
            <a:r>
              <a:rPr lang="en-US" sz="3445" dirty="0" err="1">
                <a:solidFill>
                  <a:srgbClr val="4B4B4B"/>
                </a:solidFill>
                <a:latin typeface="Arimo"/>
              </a:rPr>
              <a:t>zordur</a:t>
            </a:r>
            <a:r>
              <a:rPr lang="en-US" sz="3445" dirty="0">
                <a:solidFill>
                  <a:srgbClr val="4B4B4B"/>
                </a:solidFill>
                <a:latin typeface="Arimo"/>
              </a:rPr>
              <a:t>.</a:t>
            </a:r>
          </a:p>
        </p:txBody>
      </p:sp>
      <p:sp>
        <p:nvSpPr>
          <p:cNvPr id="5" name="TextBox 5"/>
          <p:cNvSpPr txBox="1"/>
          <p:nvPr/>
        </p:nvSpPr>
        <p:spPr>
          <a:xfrm>
            <a:off x="11497138" y="7734300"/>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0" name="AutoShape 2" descr="Anne çocuk stok fotoğraflar | Anne çocuk telifsiz resimler, görseller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4" descr="Anne çocuk stok fotoğraflar | Anne çocuk telifsiz resimler, görseller |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2" name="Picture 10" descr="6 benefícios de ser pai (comprovados pela ciência) - EuPonto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34800" y="2857500"/>
            <a:ext cx="4871976" cy="4553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221719" y="1027125"/>
            <a:ext cx="8113400" cy="1142890"/>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ÇOCUKLARIN KENDILERINI IYI HISSETMELERINI SAĞLAMAK;</a:t>
            </a:r>
          </a:p>
        </p:txBody>
      </p:sp>
      <p:sp>
        <p:nvSpPr>
          <p:cNvPr id="4" name="TextBox 4"/>
          <p:cNvSpPr txBox="1"/>
          <p:nvPr/>
        </p:nvSpPr>
        <p:spPr>
          <a:xfrm>
            <a:off x="548773" y="2974400"/>
            <a:ext cx="10702937" cy="6305550"/>
          </a:xfrm>
          <a:prstGeom prst="rect">
            <a:avLst/>
          </a:prstGeom>
        </p:spPr>
        <p:txBody>
          <a:bodyPr lIns="0" tIns="0" rIns="0" bIns="0" rtlCol="0" anchor="t">
            <a:spAutoFit/>
          </a:bodyPr>
          <a:lstStyle/>
          <a:p>
            <a:pPr algn="just">
              <a:lnSpc>
                <a:spcPts val="4135"/>
              </a:lnSpc>
            </a:pPr>
            <a:r>
              <a:rPr lang="en-US" sz="3445">
                <a:solidFill>
                  <a:srgbClr val="4B4B4B"/>
                </a:solidFill>
                <a:latin typeface="Arimo"/>
              </a:rPr>
              <a:t>Doğru olan davranışı kabul etmek kolaydır. Ebeveynler genellikle çocuklarının iyi davranışlarından dolayı onları övmeyi, değer verdiklerini hissettirmeyi ihmal ederler. Bu da çocukların dikkat çekmek için olumsuz davranışlara yönelmelerine neden olmaktadır. Çocuklar olumlu ya da olumsuz olmasına dikkat etmeksizin genellikle dikkati çeken davranışı tekrar ettiklerinden, yanlış bir denge oluşmaktadır. Olumlu davranışlar karşısında teşekkür etmek, gülümsemek, ne kadar iyi bir iş yaptığını anlatarak ona zaman ayırmak olumlu davranışın tekrar edilmesini ve çocuğun kendini iyi hissetmesini sağlayacaktır.</a:t>
            </a:r>
          </a:p>
        </p:txBody>
      </p:sp>
      <p:sp>
        <p:nvSpPr>
          <p:cNvPr id="5" name="TextBox 5"/>
          <p:cNvSpPr txBox="1"/>
          <p:nvPr/>
        </p:nvSpPr>
        <p:spPr>
          <a:xfrm>
            <a:off x="11268538" y="7812212"/>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4098" name="Picture 2" descr="Sağlıklı bir anne-çocuk ilişkisi kurmanın ipuçları - Sağlık Haberle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58600" y="3054984"/>
            <a:ext cx="4495800" cy="4603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506191" y="1308113"/>
            <a:ext cx="8113400" cy="580915"/>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OYUN OYNAMA FIRSATI SAĞLAMAK;</a:t>
            </a:r>
          </a:p>
        </p:txBody>
      </p:sp>
      <p:sp>
        <p:nvSpPr>
          <p:cNvPr id="4" name="TextBox 4"/>
          <p:cNvSpPr txBox="1"/>
          <p:nvPr/>
        </p:nvSpPr>
        <p:spPr>
          <a:xfrm>
            <a:off x="558542" y="2844453"/>
            <a:ext cx="10702937" cy="3975447"/>
          </a:xfrm>
          <a:prstGeom prst="rect">
            <a:avLst/>
          </a:prstGeom>
        </p:spPr>
        <p:txBody>
          <a:bodyPr lIns="0" tIns="0" rIns="0" bIns="0" rtlCol="0" anchor="t">
            <a:spAutoFit/>
          </a:bodyPr>
          <a:lstStyle/>
          <a:p>
            <a:pPr algn="just">
              <a:lnSpc>
                <a:spcPts val="3895"/>
              </a:lnSpc>
            </a:pPr>
            <a:r>
              <a:rPr lang="en-US" sz="3245" dirty="0">
                <a:solidFill>
                  <a:srgbClr val="4B4B4B"/>
                </a:solidFill>
                <a:latin typeface="Arimo"/>
              </a:rPr>
              <a:t>Her </a:t>
            </a:r>
            <a:r>
              <a:rPr lang="en-US" sz="3245" dirty="0" err="1">
                <a:solidFill>
                  <a:srgbClr val="4B4B4B"/>
                </a:solidFill>
                <a:latin typeface="Arimo"/>
              </a:rPr>
              <a:t>çocuk</a:t>
            </a:r>
            <a:r>
              <a:rPr lang="en-US" sz="3245" dirty="0">
                <a:solidFill>
                  <a:srgbClr val="4B4B4B"/>
                </a:solidFill>
                <a:latin typeface="Arimo"/>
              </a:rPr>
              <a:t> </a:t>
            </a:r>
            <a:r>
              <a:rPr lang="en-US" sz="3245" dirty="0" err="1">
                <a:solidFill>
                  <a:srgbClr val="4B4B4B"/>
                </a:solidFill>
                <a:latin typeface="Arimo"/>
              </a:rPr>
              <a:t>oyun</a:t>
            </a:r>
            <a:r>
              <a:rPr lang="en-US" sz="3245" dirty="0">
                <a:solidFill>
                  <a:srgbClr val="4B4B4B"/>
                </a:solidFill>
                <a:latin typeface="Arimo"/>
              </a:rPr>
              <a:t> </a:t>
            </a:r>
            <a:r>
              <a:rPr lang="en-US" sz="3245" dirty="0" err="1">
                <a:solidFill>
                  <a:srgbClr val="4B4B4B"/>
                </a:solidFill>
                <a:latin typeface="Arimo"/>
              </a:rPr>
              <a:t>oynarken</a:t>
            </a:r>
            <a:r>
              <a:rPr lang="en-US" sz="3245" dirty="0">
                <a:solidFill>
                  <a:srgbClr val="4B4B4B"/>
                </a:solidFill>
                <a:latin typeface="Arimo"/>
              </a:rPr>
              <a:t> </a:t>
            </a:r>
            <a:r>
              <a:rPr lang="en-US" sz="3245" dirty="0" err="1">
                <a:solidFill>
                  <a:srgbClr val="4B4B4B"/>
                </a:solidFill>
                <a:latin typeface="Arimo"/>
              </a:rPr>
              <a:t>bir</a:t>
            </a:r>
            <a:r>
              <a:rPr lang="en-US" sz="3245" dirty="0">
                <a:solidFill>
                  <a:srgbClr val="4B4B4B"/>
                </a:solidFill>
                <a:latin typeface="Arimo"/>
              </a:rPr>
              <a:t> </a:t>
            </a:r>
            <a:r>
              <a:rPr lang="en-US" sz="3245" dirty="0" err="1">
                <a:solidFill>
                  <a:srgbClr val="4B4B4B"/>
                </a:solidFill>
                <a:latin typeface="Arimo"/>
              </a:rPr>
              <a:t>planlama</a:t>
            </a:r>
            <a:r>
              <a:rPr lang="en-US" sz="3245" dirty="0">
                <a:solidFill>
                  <a:srgbClr val="4B4B4B"/>
                </a:solidFill>
                <a:latin typeface="Arimo"/>
              </a:rPr>
              <a:t> </a:t>
            </a:r>
            <a:r>
              <a:rPr lang="en-US" sz="3245" dirty="0" err="1">
                <a:solidFill>
                  <a:srgbClr val="4B4B4B"/>
                </a:solidFill>
                <a:latin typeface="Arimo"/>
              </a:rPr>
              <a:t>yapar</a:t>
            </a:r>
            <a:r>
              <a:rPr lang="en-US" sz="3245" dirty="0">
                <a:solidFill>
                  <a:srgbClr val="4B4B4B"/>
                </a:solidFill>
                <a:latin typeface="Arimo"/>
              </a:rPr>
              <a:t>. Problem </a:t>
            </a:r>
            <a:r>
              <a:rPr lang="en-US" sz="3245" dirty="0" err="1">
                <a:solidFill>
                  <a:srgbClr val="4B4B4B"/>
                </a:solidFill>
                <a:latin typeface="Arimo"/>
              </a:rPr>
              <a:t>çözer</a:t>
            </a:r>
            <a:r>
              <a:rPr lang="en-US" sz="3245" dirty="0">
                <a:solidFill>
                  <a:srgbClr val="4B4B4B"/>
                </a:solidFill>
                <a:latin typeface="Arimo"/>
              </a:rPr>
              <a:t>, </a:t>
            </a:r>
            <a:r>
              <a:rPr lang="en-US" sz="3245" dirty="0" err="1">
                <a:solidFill>
                  <a:srgbClr val="4B4B4B"/>
                </a:solidFill>
                <a:latin typeface="Arimo"/>
              </a:rPr>
              <a:t>arkadaşlarıyla</a:t>
            </a:r>
            <a:r>
              <a:rPr lang="en-US" sz="3245" dirty="0">
                <a:solidFill>
                  <a:srgbClr val="4B4B4B"/>
                </a:solidFill>
                <a:latin typeface="Arimo"/>
              </a:rPr>
              <a:t> </a:t>
            </a:r>
            <a:r>
              <a:rPr lang="en-US" sz="3245" dirty="0" err="1">
                <a:solidFill>
                  <a:srgbClr val="4B4B4B"/>
                </a:solidFill>
                <a:latin typeface="Arimo"/>
              </a:rPr>
              <a:t>paylaşır</a:t>
            </a:r>
            <a:r>
              <a:rPr lang="en-US" sz="3245" dirty="0">
                <a:solidFill>
                  <a:srgbClr val="4B4B4B"/>
                </a:solidFill>
                <a:latin typeface="Arimo"/>
              </a:rPr>
              <a:t>, </a:t>
            </a:r>
            <a:r>
              <a:rPr lang="en-US" sz="3245" dirty="0" err="1">
                <a:solidFill>
                  <a:srgbClr val="4B4B4B"/>
                </a:solidFill>
                <a:latin typeface="Arimo"/>
              </a:rPr>
              <a:t>beklemeyi</a:t>
            </a:r>
            <a:r>
              <a:rPr lang="en-US" sz="3245" dirty="0">
                <a:solidFill>
                  <a:srgbClr val="4B4B4B"/>
                </a:solidFill>
                <a:latin typeface="Arimo"/>
              </a:rPr>
              <a:t> </a:t>
            </a:r>
            <a:r>
              <a:rPr lang="en-US" sz="3245" dirty="0" err="1">
                <a:solidFill>
                  <a:srgbClr val="4B4B4B"/>
                </a:solidFill>
                <a:latin typeface="Arimo"/>
              </a:rPr>
              <a:t>öğrenir</a:t>
            </a:r>
            <a:r>
              <a:rPr lang="en-US" sz="3245" dirty="0">
                <a:solidFill>
                  <a:srgbClr val="4B4B4B"/>
                </a:solidFill>
                <a:latin typeface="Arimo"/>
              </a:rPr>
              <a:t>. </a:t>
            </a:r>
            <a:r>
              <a:rPr lang="en-US" sz="3245" dirty="0" err="1">
                <a:solidFill>
                  <a:srgbClr val="4B4B4B"/>
                </a:solidFill>
                <a:latin typeface="Arimo"/>
              </a:rPr>
              <a:t>Beklemeyi</a:t>
            </a:r>
            <a:r>
              <a:rPr lang="en-US" sz="3245" dirty="0">
                <a:solidFill>
                  <a:srgbClr val="4B4B4B"/>
                </a:solidFill>
                <a:latin typeface="Arimo"/>
              </a:rPr>
              <a:t> </a:t>
            </a:r>
            <a:r>
              <a:rPr lang="en-US" sz="3245" dirty="0" err="1">
                <a:solidFill>
                  <a:srgbClr val="4B4B4B"/>
                </a:solidFill>
                <a:latin typeface="Arimo"/>
              </a:rPr>
              <a:t>öğrenmiş</a:t>
            </a:r>
            <a:r>
              <a:rPr lang="en-US" sz="3245" dirty="0">
                <a:solidFill>
                  <a:srgbClr val="4B4B4B"/>
                </a:solidFill>
                <a:latin typeface="Arimo"/>
              </a:rPr>
              <a:t> </a:t>
            </a:r>
            <a:r>
              <a:rPr lang="en-US" sz="3245" dirty="0" err="1">
                <a:solidFill>
                  <a:srgbClr val="4B4B4B"/>
                </a:solidFill>
                <a:latin typeface="Arimo"/>
              </a:rPr>
              <a:t>bir</a:t>
            </a:r>
            <a:r>
              <a:rPr lang="en-US" sz="3245" dirty="0">
                <a:solidFill>
                  <a:srgbClr val="4B4B4B"/>
                </a:solidFill>
                <a:latin typeface="Arimo"/>
              </a:rPr>
              <a:t> </a:t>
            </a:r>
            <a:r>
              <a:rPr lang="en-US" sz="3245" dirty="0" err="1">
                <a:solidFill>
                  <a:srgbClr val="4B4B4B"/>
                </a:solidFill>
                <a:latin typeface="Arimo"/>
              </a:rPr>
              <a:t>çocuk</a:t>
            </a:r>
            <a:r>
              <a:rPr lang="en-US" sz="3245" dirty="0">
                <a:solidFill>
                  <a:srgbClr val="4B4B4B"/>
                </a:solidFill>
                <a:latin typeface="Arimo"/>
              </a:rPr>
              <a:t> </a:t>
            </a:r>
            <a:r>
              <a:rPr lang="en-US" sz="3245" dirty="0" err="1">
                <a:solidFill>
                  <a:srgbClr val="4B4B4B"/>
                </a:solidFill>
                <a:latin typeface="Arimo"/>
              </a:rPr>
              <a:t>dürtülerini</a:t>
            </a:r>
            <a:r>
              <a:rPr lang="en-US" sz="3245" dirty="0">
                <a:solidFill>
                  <a:srgbClr val="4B4B4B"/>
                </a:solidFill>
                <a:latin typeface="Arimo"/>
              </a:rPr>
              <a:t> </a:t>
            </a:r>
            <a:r>
              <a:rPr lang="en-US" sz="3245" dirty="0" err="1">
                <a:solidFill>
                  <a:srgbClr val="4B4B4B"/>
                </a:solidFill>
                <a:latin typeface="Arimo"/>
              </a:rPr>
              <a:t>kontrol</a:t>
            </a:r>
            <a:r>
              <a:rPr lang="en-US" sz="3245" dirty="0">
                <a:solidFill>
                  <a:srgbClr val="4B4B4B"/>
                </a:solidFill>
                <a:latin typeface="Arimo"/>
              </a:rPr>
              <a:t> </a:t>
            </a:r>
            <a:r>
              <a:rPr lang="en-US" sz="3245" dirty="0" err="1">
                <a:solidFill>
                  <a:srgbClr val="4B4B4B"/>
                </a:solidFill>
                <a:latin typeface="Arimo"/>
              </a:rPr>
              <a:t>etmeyi</a:t>
            </a:r>
            <a:r>
              <a:rPr lang="en-US" sz="3245" dirty="0">
                <a:solidFill>
                  <a:srgbClr val="4B4B4B"/>
                </a:solidFill>
                <a:latin typeface="Arimo"/>
              </a:rPr>
              <a:t> </a:t>
            </a:r>
            <a:r>
              <a:rPr lang="en-US" sz="3245" dirty="0" err="1">
                <a:solidFill>
                  <a:srgbClr val="4B4B4B"/>
                </a:solidFill>
                <a:latin typeface="Arimo"/>
              </a:rPr>
              <a:t>ve</a:t>
            </a:r>
            <a:r>
              <a:rPr lang="en-US" sz="3245" dirty="0">
                <a:solidFill>
                  <a:srgbClr val="4B4B4B"/>
                </a:solidFill>
                <a:latin typeface="Arimo"/>
              </a:rPr>
              <a:t> </a:t>
            </a:r>
            <a:r>
              <a:rPr lang="en-US" sz="3245" dirty="0" err="1">
                <a:solidFill>
                  <a:srgbClr val="4B4B4B"/>
                </a:solidFill>
                <a:latin typeface="Arimo"/>
              </a:rPr>
              <a:t>hazzını</a:t>
            </a:r>
            <a:r>
              <a:rPr lang="en-US" sz="3245" dirty="0">
                <a:solidFill>
                  <a:srgbClr val="4B4B4B"/>
                </a:solidFill>
                <a:latin typeface="Arimo"/>
              </a:rPr>
              <a:t> </a:t>
            </a:r>
            <a:r>
              <a:rPr lang="en-US" sz="3245" dirty="0" err="1">
                <a:solidFill>
                  <a:srgbClr val="4B4B4B"/>
                </a:solidFill>
                <a:latin typeface="Arimo"/>
              </a:rPr>
              <a:t>ertelemeyi</a:t>
            </a:r>
            <a:r>
              <a:rPr lang="en-US" sz="3245" dirty="0">
                <a:solidFill>
                  <a:srgbClr val="4B4B4B"/>
                </a:solidFill>
                <a:latin typeface="Arimo"/>
              </a:rPr>
              <a:t> de </a:t>
            </a:r>
            <a:r>
              <a:rPr lang="en-US" sz="3245" dirty="0" err="1">
                <a:solidFill>
                  <a:srgbClr val="4B4B4B"/>
                </a:solidFill>
                <a:latin typeface="Arimo"/>
              </a:rPr>
              <a:t>öğrenmiştir</a:t>
            </a:r>
            <a:r>
              <a:rPr lang="en-US" sz="3245" dirty="0">
                <a:solidFill>
                  <a:srgbClr val="4B4B4B"/>
                </a:solidFill>
                <a:latin typeface="Arimo"/>
              </a:rPr>
              <a:t>. </a:t>
            </a:r>
            <a:r>
              <a:rPr lang="en-US" sz="3245" dirty="0" err="1">
                <a:solidFill>
                  <a:srgbClr val="4B4B4B"/>
                </a:solidFill>
                <a:latin typeface="Arimo"/>
              </a:rPr>
              <a:t>Öz</a:t>
            </a:r>
            <a:r>
              <a:rPr lang="en-US" sz="3245" dirty="0">
                <a:solidFill>
                  <a:srgbClr val="4B4B4B"/>
                </a:solidFill>
                <a:latin typeface="Arimo"/>
              </a:rPr>
              <a:t> </a:t>
            </a:r>
            <a:r>
              <a:rPr lang="en-US" sz="3245" dirty="0" err="1">
                <a:solidFill>
                  <a:srgbClr val="4B4B4B"/>
                </a:solidFill>
                <a:latin typeface="Arimo"/>
              </a:rPr>
              <a:t>denetimin</a:t>
            </a:r>
            <a:r>
              <a:rPr lang="en-US" sz="3245" dirty="0">
                <a:solidFill>
                  <a:srgbClr val="4B4B4B"/>
                </a:solidFill>
                <a:latin typeface="Arimo"/>
              </a:rPr>
              <a:t> </a:t>
            </a:r>
            <a:r>
              <a:rPr lang="en-US" sz="3245" dirty="0" err="1">
                <a:solidFill>
                  <a:srgbClr val="4B4B4B"/>
                </a:solidFill>
                <a:latin typeface="Arimo"/>
              </a:rPr>
              <a:t>gelişmesinde</a:t>
            </a:r>
            <a:r>
              <a:rPr lang="en-US" sz="3245" dirty="0">
                <a:solidFill>
                  <a:srgbClr val="4B4B4B"/>
                </a:solidFill>
                <a:latin typeface="Arimo"/>
              </a:rPr>
              <a:t> </a:t>
            </a:r>
            <a:r>
              <a:rPr lang="en-US" sz="3245" dirty="0" err="1">
                <a:solidFill>
                  <a:srgbClr val="4B4B4B"/>
                </a:solidFill>
                <a:latin typeface="Arimo"/>
              </a:rPr>
              <a:t>oyun</a:t>
            </a:r>
            <a:r>
              <a:rPr lang="en-US" sz="3245" dirty="0">
                <a:solidFill>
                  <a:srgbClr val="4B4B4B"/>
                </a:solidFill>
                <a:latin typeface="Arimo"/>
              </a:rPr>
              <a:t> </a:t>
            </a:r>
            <a:r>
              <a:rPr lang="en-US" sz="3245" dirty="0" err="1">
                <a:solidFill>
                  <a:srgbClr val="4B4B4B"/>
                </a:solidFill>
                <a:latin typeface="Arimo"/>
              </a:rPr>
              <a:t>çok</a:t>
            </a:r>
            <a:r>
              <a:rPr lang="en-US" sz="3245" dirty="0">
                <a:solidFill>
                  <a:srgbClr val="4B4B4B"/>
                </a:solidFill>
                <a:latin typeface="Arimo"/>
              </a:rPr>
              <a:t> </a:t>
            </a:r>
            <a:r>
              <a:rPr lang="en-US" sz="3245" dirty="0" err="1">
                <a:solidFill>
                  <a:srgbClr val="4B4B4B"/>
                </a:solidFill>
                <a:latin typeface="Arimo"/>
              </a:rPr>
              <a:t>önemlidir</a:t>
            </a:r>
            <a:r>
              <a:rPr lang="en-US" sz="3245" dirty="0">
                <a:solidFill>
                  <a:srgbClr val="4B4B4B"/>
                </a:solidFill>
                <a:latin typeface="Arimo"/>
              </a:rPr>
              <a:t>. </a:t>
            </a:r>
            <a:r>
              <a:rPr lang="en-US" sz="3245" dirty="0" err="1">
                <a:solidFill>
                  <a:srgbClr val="4B4B4B"/>
                </a:solidFill>
                <a:latin typeface="Arimo"/>
              </a:rPr>
              <a:t>Çünkü</a:t>
            </a:r>
            <a:r>
              <a:rPr lang="en-US" sz="3245" dirty="0">
                <a:solidFill>
                  <a:srgbClr val="4B4B4B"/>
                </a:solidFill>
                <a:latin typeface="Arimo"/>
              </a:rPr>
              <a:t> </a:t>
            </a:r>
            <a:r>
              <a:rPr lang="en-US" sz="3245" dirty="0" err="1">
                <a:solidFill>
                  <a:srgbClr val="4B4B4B"/>
                </a:solidFill>
                <a:latin typeface="Arimo"/>
              </a:rPr>
              <a:t>oyunlar</a:t>
            </a:r>
            <a:r>
              <a:rPr lang="en-US" sz="3245" dirty="0">
                <a:solidFill>
                  <a:srgbClr val="4B4B4B"/>
                </a:solidFill>
                <a:latin typeface="Arimo"/>
              </a:rPr>
              <a:t> </a:t>
            </a:r>
            <a:r>
              <a:rPr lang="en-US" sz="3245" dirty="0" err="1">
                <a:solidFill>
                  <a:srgbClr val="4B4B4B"/>
                </a:solidFill>
                <a:latin typeface="Arimo"/>
              </a:rPr>
              <a:t>kuralları</a:t>
            </a:r>
            <a:r>
              <a:rPr lang="en-US" sz="3245" dirty="0">
                <a:solidFill>
                  <a:srgbClr val="4B4B4B"/>
                </a:solidFill>
                <a:latin typeface="Arimo"/>
              </a:rPr>
              <a:t> </a:t>
            </a:r>
            <a:r>
              <a:rPr lang="en-US" sz="3245" dirty="0" err="1">
                <a:solidFill>
                  <a:srgbClr val="4B4B4B"/>
                </a:solidFill>
                <a:latin typeface="Arimo"/>
              </a:rPr>
              <a:t>içerir</a:t>
            </a:r>
            <a:r>
              <a:rPr lang="en-US" sz="3245" dirty="0">
                <a:solidFill>
                  <a:srgbClr val="4B4B4B"/>
                </a:solidFill>
                <a:latin typeface="Arimo"/>
              </a:rPr>
              <a:t>, </a:t>
            </a:r>
            <a:r>
              <a:rPr lang="en-US" sz="3245" dirty="0" err="1">
                <a:solidFill>
                  <a:srgbClr val="4B4B4B"/>
                </a:solidFill>
                <a:latin typeface="Arimo"/>
              </a:rPr>
              <a:t>etapları</a:t>
            </a:r>
            <a:r>
              <a:rPr lang="en-US" sz="3245" dirty="0">
                <a:solidFill>
                  <a:srgbClr val="4B4B4B"/>
                </a:solidFill>
                <a:latin typeface="Arimo"/>
              </a:rPr>
              <a:t> </a:t>
            </a:r>
            <a:r>
              <a:rPr lang="en-US" sz="3245" dirty="0" err="1">
                <a:solidFill>
                  <a:srgbClr val="4B4B4B"/>
                </a:solidFill>
                <a:latin typeface="Arimo"/>
              </a:rPr>
              <a:t>vardır</a:t>
            </a:r>
            <a:r>
              <a:rPr lang="en-US" sz="3245" dirty="0">
                <a:solidFill>
                  <a:srgbClr val="4B4B4B"/>
                </a:solidFill>
                <a:latin typeface="Arimo"/>
              </a:rPr>
              <a:t>. </a:t>
            </a:r>
            <a:r>
              <a:rPr lang="en-US" sz="3245" dirty="0" err="1">
                <a:solidFill>
                  <a:srgbClr val="4B4B4B"/>
                </a:solidFill>
                <a:latin typeface="Arimo"/>
              </a:rPr>
              <a:t>Bir</a:t>
            </a:r>
            <a:r>
              <a:rPr lang="en-US" sz="3245" dirty="0">
                <a:solidFill>
                  <a:srgbClr val="4B4B4B"/>
                </a:solidFill>
                <a:latin typeface="Arimo"/>
              </a:rPr>
              <a:t> </a:t>
            </a:r>
            <a:r>
              <a:rPr lang="en-US" sz="3245" dirty="0" err="1">
                <a:solidFill>
                  <a:srgbClr val="4B4B4B"/>
                </a:solidFill>
                <a:latin typeface="Arimo"/>
              </a:rPr>
              <a:t>yönergeyi</a:t>
            </a:r>
            <a:r>
              <a:rPr lang="en-US" sz="3245" dirty="0">
                <a:solidFill>
                  <a:srgbClr val="4B4B4B"/>
                </a:solidFill>
                <a:latin typeface="Arimo"/>
              </a:rPr>
              <a:t> </a:t>
            </a:r>
            <a:r>
              <a:rPr lang="en-US" sz="3245" dirty="0" err="1">
                <a:solidFill>
                  <a:srgbClr val="4B4B4B"/>
                </a:solidFill>
                <a:latin typeface="Arimo"/>
              </a:rPr>
              <a:t>izlemek</a:t>
            </a:r>
            <a:r>
              <a:rPr lang="en-US" sz="3245" dirty="0">
                <a:solidFill>
                  <a:srgbClr val="4B4B4B"/>
                </a:solidFill>
                <a:latin typeface="Arimo"/>
              </a:rPr>
              <a:t> </a:t>
            </a:r>
            <a:r>
              <a:rPr lang="en-US" sz="3245" dirty="0" err="1">
                <a:solidFill>
                  <a:srgbClr val="4B4B4B"/>
                </a:solidFill>
                <a:latin typeface="Arimo"/>
              </a:rPr>
              <a:t>zorundadır</a:t>
            </a:r>
            <a:r>
              <a:rPr lang="en-US" sz="3245" dirty="0">
                <a:solidFill>
                  <a:srgbClr val="4B4B4B"/>
                </a:solidFill>
                <a:latin typeface="Arimo"/>
              </a:rPr>
              <a:t>. Bu </a:t>
            </a:r>
            <a:r>
              <a:rPr lang="en-US" sz="3245" dirty="0" err="1">
                <a:solidFill>
                  <a:srgbClr val="4B4B4B"/>
                </a:solidFill>
                <a:latin typeface="Arimo"/>
              </a:rPr>
              <a:t>yönüyle</a:t>
            </a:r>
            <a:r>
              <a:rPr lang="en-US" sz="3245" dirty="0">
                <a:solidFill>
                  <a:srgbClr val="4B4B4B"/>
                </a:solidFill>
                <a:latin typeface="Arimo"/>
              </a:rPr>
              <a:t> </a:t>
            </a:r>
            <a:r>
              <a:rPr lang="en-US" sz="3245" dirty="0" err="1">
                <a:solidFill>
                  <a:srgbClr val="4B4B4B"/>
                </a:solidFill>
                <a:latin typeface="Arimo"/>
              </a:rPr>
              <a:t>oyunlar</a:t>
            </a:r>
            <a:r>
              <a:rPr lang="en-US" sz="3245" dirty="0">
                <a:solidFill>
                  <a:srgbClr val="4B4B4B"/>
                </a:solidFill>
                <a:latin typeface="Arimo"/>
              </a:rPr>
              <a:t> </a:t>
            </a:r>
            <a:r>
              <a:rPr lang="en-US" sz="3245" dirty="0" err="1">
                <a:solidFill>
                  <a:srgbClr val="4B4B4B"/>
                </a:solidFill>
                <a:latin typeface="Arimo"/>
              </a:rPr>
              <a:t>öz</a:t>
            </a:r>
            <a:r>
              <a:rPr lang="en-US" sz="3245" dirty="0">
                <a:solidFill>
                  <a:srgbClr val="4B4B4B"/>
                </a:solidFill>
                <a:latin typeface="Arimo"/>
              </a:rPr>
              <a:t> </a:t>
            </a:r>
            <a:r>
              <a:rPr lang="en-US" sz="3245" dirty="0" err="1">
                <a:solidFill>
                  <a:srgbClr val="4B4B4B"/>
                </a:solidFill>
                <a:latin typeface="Arimo"/>
              </a:rPr>
              <a:t>denetimin</a:t>
            </a:r>
            <a:r>
              <a:rPr lang="en-US" sz="3245" dirty="0">
                <a:solidFill>
                  <a:srgbClr val="4B4B4B"/>
                </a:solidFill>
                <a:latin typeface="Arimo"/>
              </a:rPr>
              <a:t> </a:t>
            </a:r>
            <a:r>
              <a:rPr lang="en-US" sz="3245" dirty="0" err="1">
                <a:solidFill>
                  <a:srgbClr val="4B4B4B"/>
                </a:solidFill>
                <a:latin typeface="Arimo"/>
              </a:rPr>
              <a:t>gelişmesinde</a:t>
            </a:r>
            <a:r>
              <a:rPr lang="en-US" sz="3245" dirty="0">
                <a:solidFill>
                  <a:srgbClr val="4B4B4B"/>
                </a:solidFill>
                <a:latin typeface="Arimo"/>
              </a:rPr>
              <a:t> </a:t>
            </a:r>
            <a:r>
              <a:rPr lang="en-US" sz="3245" dirty="0" err="1">
                <a:solidFill>
                  <a:srgbClr val="4B4B4B"/>
                </a:solidFill>
                <a:latin typeface="Arimo"/>
              </a:rPr>
              <a:t>gereklidir</a:t>
            </a:r>
            <a:r>
              <a:rPr lang="en-US" sz="3245" dirty="0">
                <a:solidFill>
                  <a:srgbClr val="4B4B4B"/>
                </a:solidFill>
                <a:latin typeface="Arimo"/>
              </a:rPr>
              <a:t>.</a:t>
            </a:r>
          </a:p>
          <a:p>
            <a:pPr algn="just">
              <a:lnSpc>
                <a:spcPts val="3655"/>
              </a:lnSpc>
            </a:pPr>
            <a:endParaRPr lang="en-US" sz="3245" dirty="0">
              <a:solidFill>
                <a:srgbClr val="4B4B4B"/>
              </a:solidFill>
              <a:latin typeface="Arimo"/>
            </a:endParaRPr>
          </a:p>
        </p:txBody>
      </p:sp>
      <p:sp>
        <p:nvSpPr>
          <p:cNvPr id="5" name="TextBox 5"/>
          <p:cNvSpPr txBox="1"/>
          <p:nvPr/>
        </p:nvSpPr>
        <p:spPr>
          <a:xfrm>
            <a:off x="11268538" y="7812212"/>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5122" name="Picture 2" descr="Çocuğun cinsiyetine göre oyuncak seçimi nasıl olmalı?"/>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58600" y="2844452"/>
            <a:ext cx="4648200" cy="4639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506191" y="1308113"/>
            <a:ext cx="8113400" cy="1142890"/>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PROBLEM ÇÖZME BECERISI KAZANDIRMAK</a:t>
            </a:r>
          </a:p>
        </p:txBody>
      </p:sp>
      <p:sp>
        <p:nvSpPr>
          <p:cNvPr id="4" name="TextBox 4"/>
          <p:cNvSpPr txBox="1"/>
          <p:nvPr/>
        </p:nvSpPr>
        <p:spPr>
          <a:xfrm>
            <a:off x="608846" y="3121216"/>
            <a:ext cx="10702937" cy="4362450"/>
          </a:xfrm>
          <a:prstGeom prst="rect">
            <a:avLst/>
          </a:prstGeom>
        </p:spPr>
        <p:txBody>
          <a:bodyPr lIns="0" tIns="0" rIns="0" bIns="0" rtlCol="0" anchor="t">
            <a:spAutoFit/>
          </a:bodyPr>
          <a:lstStyle/>
          <a:p>
            <a:pPr algn="just">
              <a:lnSpc>
                <a:spcPts val="3895"/>
              </a:lnSpc>
            </a:pPr>
            <a:r>
              <a:rPr lang="en-US" sz="3245">
                <a:solidFill>
                  <a:srgbClr val="4B4B4B"/>
                </a:solidFill>
                <a:latin typeface="Arimo"/>
              </a:rPr>
              <a:t>Problemlerin iyi çözümleri ve kötü çözümleri vardır. Fakat bu farklılığı çocuklar nasıl ayırt edecekler? Eğer bir çocuk kabul edilemez bir çözüm önerirse ona açıkça davranışın kabul edilemezliği açıklanmalı ve nedenleri anlatılmalıdır. O çözüm uygulandığında sonucun ne olacağı tartışılmalıdır. Ayrıca her durum için birden çok çözüm olduğu ve her çözümün de sonucu olduğu açıklanmalıdır. Daha sonra denemesi için olumlu çözümler önerilmelidir.</a:t>
            </a:r>
          </a:p>
          <a:p>
            <a:pPr algn="just">
              <a:lnSpc>
                <a:spcPts val="3655"/>
              </a:lnSpc>
            </a:pPr>
            <a:endParaRPr lang="en-US" sz="3245">
              <a:solidFill>
                <a:srgbClr val="4B4B4B"/>
              </a:solidFill>
              <a:latin typeface="Arimo"/>
            </a:endParaRPr>
          </a:p>
        </p:txBody>
      </p:sp>
      <p:sp>
        <p:nvSpPr>
          <p:cNvPr id="5" name="TextBox 5"/>
          <p:cNvSpPr txBox="1"/>
          <p:nvPr/>
        </p:nvSpPr>
        <p:spPr>
          <a:xfrm>
            <a:off x="11497138" y="7658100"/>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10242" name="Picture 2" descr="Anne-Baba Çocuk İletişimi | TAC Kolejle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58600" y="2933700"/>
            <a:ext cx="5029200" cy="4339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506191" y="1308113"/>
            <a:ext cx="8113400" cy="580915"/>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FAZLA MÜDAHALE ETMEMEK</a:t>
            </a:r>
          </a:p>
        </p:txBody>
      </p:sp>
      <p:sp>
        <p:nvSpPr>
          <p:cNvPr id="4" name="TextBox 4"/>
          <p:cNvSpPr txBox="1"/>
          <p:nvPr/>
        </p:nvSpPr>
        <p:spPr>
          <a:xfrm>
            <a:off x="608846" y="3148013"/>
            <a:ext cx="10702937" cy="3962400"/>
          </a:xfrm>
          <a:prstGeom prst="rect">
            <a:avLst/>
          </a:prstGeom>
        </p:spPr>
        <p:txBody>
          <a:bodyPr lIns="0" tIns="0" rIns="0" bIns="0" rtlCol="0" anchor="t">
            <a:spAutoFit/>
          </a:bodyPr>
          <a:lstStyle/>
          <a:p>
            <a:pPr algn="just">
              <a:lnSpc>
                <a:spcPts val="4495"/>
              </a:lnSpc>
            </a:pPr>
            <a:r>
              <a:rPr lang="en-US" sz="3745">
                <a:solidFill>
                  <a:srgbClr val="4B4B4B"/>
                </a:solidFill>
                <a:latin typeface="Arimo"/>
              </a:rPr>
              <a:t>Çocukların yanlış ve zarar verici bir davranışı gözlendiğinde, en iyisi aşırı tepki vermemektir. Azarlamak veya cezalandırmak yerine, olumsuz davranışından dolayı onu oyun alanından uzaklaştırmak ya da kısa bir ara verip onu oyundan alıp sessizce oturup bekleyeceği bir yere koymak daha etkili olabilmektedir. </a:t>
            </a:r>
          </a:p>
        </p:txBody>
      </p:sp>
      <p:sp>
        <p:nvSpPr>
          <p:cNvPr id="5" name="TextBox 5"/>
          <p:cNvSpPr txBox="1"/>
          <p:nvPr/>
        </p:nvSpPr>
        <p:spPr>
          <a:xfrm>
            <a:off x="11649538" y="7812212"/>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6146" name="Picture 2" descr="Ailede İletişim ve Çocuk İçin Oyun - okuryazarkitapl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11000" y="3170071"/>
            <a:ext cx="5105400" cy="4313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506191" y="1308113"/>
            <a:ext cx="8113400" cy="1142890"/>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GEREKTIĞINDE UZMAN YARDIMI ALMAK</a:t>
            </a:r>
          </a:p>
        </p:txBody>
      </p:sp>
      <p:sp>
        <p:nvSpPr>
          <p:cNvPr id="4" name="TextBox 4"/>
          <p:cNvSpPr txBox="1"/>
          <p:nvPr/>
        </p:nvSpPr>
        <p:spPr>
          <a:xfrm>
            <a:off x="533391" y="2963312"/>
            <a:ext cx="10702937" cy="5086350"/>
          </a:xfrm>
          <a:prstGeom prst="rect">
            <a:avLst/>
          </a:prstGeom>
        </p:spPr>
        <p:txBody>
          <a:bodyPr lIns="0" tIns="0" rIns="0" bIns="0" rtlCol="0" anchor="t">
            <a:spAutoFit/>
          </a:bodyPr>
          <a:lstStyle/>
          <a:p>
            <a:pPr algn="just">
              <a:lnSpc>
                <a:spcPts val="4495"/>
              </a:lnSpc>
            </a:pPr>
            <a:r>
              <a:rPr lang="en-US" sz="3745">
                <a:solidFill>
                  <a:srgbClr val="4B4B4B"/>
                </a:solidFill>
                <a:latin typeface="Arimo"/>
              </a:rPr>
              <a:t>Bir çok çocuk, okulöncesi yıllarında davranış problemleri göstermekte ve sabırlı ebeveynleri sayesinde problemlerini çözmektedirler. Az bir kısmı bu davranış problemlerinin şiddetine ve süresine bağlı olarak uzman yardımına ihtiyaç duymaktadır. Ebeveyn yaşamında ayrılık veya boşanma gibi stresli dönemlerde alınan uzman yardımı ile yaşamın bundan sonraki yıllarında olabilecek sorunlar önlenebilmektedir.</a:t>
            </a:r>
          </a:p>
        </p:txBody>
      </p:sp>
      <p:sp>
        <p:nvSpPr>
          <p:cNvPr id="5" name="TextBox 5"/>
          <p:cNvSpPr txBox="1"/>
          <p:nvPr/>
        </p:nvSpPr>
        <p:spPr>
          <a:xfrm>
            <a:off x="11268538" y="7812212"/>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7170" name="Picture 2" descr="En İyi 25 İstanbul Pedagog | Arm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8779" y="2963311"/>
            <a:ext cx="4748043" cy="4356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506191" y="1308113"/>
            <a:ext cx="8113400" cy="1142890"/>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ÇOCUĞA VE KENDINIZE KARŞI SABIRLI OLMAK</a:t>
            </a:r>
          </a:p>
        </p:txBody>
      </p:sp>
      <p:sp>
        <p:nvSpPr>
          <p:cNvPr id="4" name="TextBox 4"/>
          <p:cNvSpPr txBox="1"/>
          <p:nvPr/>
        </p:nvSpPr>
        <p:spPr>
          <a:xfrm>
            <a:off x="332177" y="3689155"/>
            <a:ext cx="10702937" cy="2276475"/>
          </a:xfrm>
          <a:prstGeom prst="rect">
            <a:avLst/>
          </a:prstGeom>
        </p:spPr>
        <p:txBody>
          <a:bodyPr lIns="0" tIns="0" rIns="0" bIns="0" rtlCol="0" anchor="t">
            <a:spAutoFit/>
          </a:bodyPr>
          <a:lstStyle/>
          <a:p>
            <a:pPr algn="just">
              <a:lnSpc>
                <a:spcPts val="4495"/>
              </a:lnSpc>
            </a:pPr>
            <a:r>
              <a:rPr lang="en-US" sz="3745">
                <a:solidFill>
                  <a:srgbClr val="4B4B4B"/>
                </a:solidFill>
                <a:latin typeface="Arimo"/>
              </a:rPr>
              <a:t>Tüm bunları uyguladıktan sonra yapılması gereken bir şey daha vardır; o da yeni iletişim yolları denerken kendinize ve çocuğunuza karşı sabırlı olmak.</a:t>
            </a:r>
          </a:p>
        </p:txBody>
      </p:sp>
      <p:sp>
        <p:nvSpPr>
          <p:cNvPr id="5" name="TextBox 5"/>
          <p:cNvSpPr txBox="1"/>
          <p:nvPr/>
        </p:nvSpPr>
        <p:spPr>
          <a:xfrm>
            <a:off x="11268538" y="7812212"/>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8194" name="Picture 2" descr="Okul çağında olan çocuklar için özellikle, anne ve babalar daha çok da  anneler sürekli program yapma peşindedir. - Hisar Hospital Intercontinent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8779" y="3009900"/>
            <a:ext cx="5127997" cy="43751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rot="9572190">
            <a:off x="15368078" y="-575753"/>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66186">
            <a:off x="11524677" y="3973346"/>
            <a:ext cx="2029328" cy="940870"/>
          </a:xfrm>
          <a:custGeom>
            <a:avLst/>
            <a:gdLst/>
            <a:ahLst/>
            <a:cxnLst/>
            <a:rect l="l" t="t" r="r" b="b"/>
            <a:pathLst>
              <a:path w="2029328" h="940870">
                <a:moveTo>
                  <a:pt x="0" y="0"/>
                </a:moveTo>
                <a:lnTo>
                  <a:pt x="2029328" y="0"/>
                </a:lnTo>
                <a:lnTo>
                  <a:pt x="2029328" y="940870"/>
                </a:lnTo>
                <a:lnTo>
                  <a:pt x="0" y="9408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75608">
            <a:off x="12392080" y="4600660"/>
            <a:ext cx="4191908" cy="4823325"/>
          </a:xfrm>
          <a:custGeom>
            <a:avLst/>
            <a:gdLst/>
            <a:ahLst/>
            <a:cxnLst/>
            <a:rect l="l" t="t" r="r" b="b"/>
            <a:pathLst>
              <a:path w="4191908" h="4823325">
                <a:moveTo>
                  <a:pt x="0" y="0"/>
                </a:moveTo>
                <a:lnTo>
                  <a:pt x="4191907" y="0"/>
                </a:lnTo>
                <a:lnTo>
                  <a:pt x="4191907" y="4823325"/>
                </a:lnTo>
                <a:lnTo>
                  <a:pt x="0" y="482332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5743202" y="7132729"/>
            <a:ext cx="1805253" cy="1654269"/>
          </a:xfrm>
          <a:custGeom>
            <a:avLst/>
            <a:gdLst/>
            <a:ahLst/>
            <a:cxnLst/>
            <a:rect l="l" t="t" r="r" b="b"/>
            <a:pathLst>
              <a:path w="1805253" h="1654269">
                <a:moveTo>
                  <a:pt x="0" y="0"/>
                </a:moveTo>
                <a:lnTo>
                  <a:pt x="1805253" y="0"/>
                </a:lnTo>
                <a:lnTo>
                  <a:pt x="1805253" y="1654268"/>
                </a:lnTo>
                <a:lnTo>
                  <a:pt x="0" y="165426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499912" y="2386012"/>
            <a:ext cx="12039429" cy="5343525"/>
          </a:xfrm>
          <a:prstGeom prst="rect">
            <a:avLst/>
          </a:prstGeom>
        </p:spPr>
        <p:txBody>
          <a:bodyPr lIns="0" tIns="0" rIns="0" bIns="0" rtlCol="0" anchor="t">
            <a:spAutoFit/>
          </a:bodyPr>
          <a:lstStyle/>
          <a:p>
            <a:pPr marL="777240" lvl="1" indent="-388620">
              <a:lnSpc>
                <a:spcPts val="6120"/>
              </a:lnSpc>
              <a:buFont typeface="Arial"/>
              <a:buChar char="•"/>
            </a:pPr>
            <a:r>
              <a:rPr lang="en-US" sz="3600" spc="179">
                <a:solidFill>
                  <a:srgbClr val="333331"/>
                </a:solidFill>
                <a:latin typeface="Glacial Indifference"/>
              </a:rPr>
              <a:t>Otokontrol/Özdenetim Nedir?</a:t>
            </a:r>
          </a:p>
          <a:p>
            <a:pPr marL="777240" lvl="1" indent="-388620">
              <a:lnSpc>
                <a:spcPts val="6120"/>
              </a:lnSpc>
              <a:buFont typeface="Arial"/>
              <a:buChar char="•"/>
            </a:pPr>
            <a:r>
              <a:rPr lang="en-US" sz="3600" spc="179">
                <a:solidFill>
                  <a:srgbClr val="333331"/>
                </a:solidFill>
                <a:latin typeface="Glacial Indifference"/>
              </a:rPr>
              <a:t>Çocuklarda Otokontrol Geliştirmek Neden Önemli? </a:t>
            </a:r>
          </a:p>
          <a:p>
            <a:pPr marL="777240" lvl="1" indent="-388620">
              <a:lnSpc>
                <a:spcPts val="6120"/>
              </a:lnSpc>
              <a:buFont typeface="Arial"/>
              <a:buChar char="•"/>
            </a:pPr>
            <a:r>
              <a:rPr lang="en-US" sz="3600" spc="179">
                <a:solidFill>
                  <a:srgbClr val="333331"/>
                </a:solidFill>
                <a:latin typeface="Glacial Indifference"/>
              </a:rPr>
              <a:t>Özdenetimin Çocuğa Katkıları</a:t>
            </a:r>
          </a:p>
          <a:p>
            <a:pPr marL="777240" lvl="1" indent="-388620">
              <a:lnSpc>
                <a:spcPts val="6120"/>
              </a:lnSpc>
              <a:buFont typeface="Arial"/>
              <a:buChar char="•"/>
            </a:pPr>
            <a:r>
              <a:rPr lang="en-US" sz="3600" spc="179">
                <a:solidFill>
                  <a:srgbClr val="333331"/>
                </a:solidFill>
                <a:latin typeface="Glacial Indifference"/>
              </a:rPr>
              <a:t>Çocuklarda Otokontrol Geliştirme Yolları</a:t>
            </a:r>
          </a:p>
          <a:p>
            <a:pPr marL="777240" lvl="1" indent="-388620">
              <a:lnSpc>
                <a:spcPts val="6120"/>
              </a:lnSpc>
              <a:buFont typeface="Arial"/>
              <a:buChar char="•"/>
            </a:pPr>
            <a:r>
              <a:rPr lang="en-US" sz="3600" spc="179">
                <a:solidFill>
                  <a:srgbClr val="333331"/>
                </a:solidFill>
                <a:latin typeface="Glacial Indifference"/>
              </a:rPr>
              <a:t>Otokontrolü Geliştirmeyi Engelleyen Etmenler</a:t>
            </a:r>
          </a:p>
          <a:p>
            <a:pPr marL="777240" lvl="1" indent="-388620">
              <a:lnSpc>
                <a:spcPts val="6120"/>
              </a:lnSpc>
              <a:buFont typeface="Arial"/>
              <a:buChar char="•"/>
            </a:pPr>
            <a:r>
              <a:rPr lang="en-US" sz="3600" spc="179">
                <a:solidFill>
                  <a:srgbClr val="333331"/>
                </a:solidFill>
                <a:latin typeface="Glacial Indifference"/>
              </a:rPr>
              <a:t>Otokontrolü Geliştirici Ebeveyn-Çocuk Oyunları</a:t>
            </a:r>
          </a:p>
          <a:p>
            <a:pPr marL="777240" lvl="1" indent="-388620">
              <a:lnSpc>
                <a:spcPts val="6120"/>
              </a:lnSpc>
              <a:buFont typeface="Arial"/>
              <a:buChar char="•"/>
            </a:pPr>
            <a:r>
              <a:rPr lang="en-US" sz="3600" spc="179">
                <a:solidFill>
                  <a:srgbClr val="333331"/>
                </a:solidFill>
                <a:latin typeface="Glacial Indifference"/>
              </a:rPr>
              <a:t>Sorumluluk Çizelge Örnekleri</a:t>
            </a:r>
          </a:p>
        </p:txBody>
      </p:sp>
      <p:sp>
        <p:nvSpPr>
          <p:cNvPr id="7" name="Freeform 7"/>
          <p:cNvSpPr/>
          <p:nvPr/>
        </p:nvSpPr>
        <p:spPr>
          <a:xfrm rot="-10132283">
            <a:off x="-444954" y="8629572"/>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8" name="Group 8"/>
          <p:cNvGrpSpPr/>
          <p:nvPr/>
        </p:nvGrpSpPr>
        <p:grpSpPr>
          <a:xfrm rot="-1264535">
            <a:off x="12995391" y="5396406"/>
            <a:ext cx="2291762" cy="1048816"/>
            <a:chOff x="0" y="0"/>
            <a:chExt cx="603592" cy="276231"/>
          </a:xfrm>
        </p:grpSpPr>
        <p:sp>
          <p:nvSpPr>
            <p:cNvPr id="9" name="Freeform 9"/>
            <p:cNvSpPr/>
            <p:nvPr/>
          </p:nvSpPr>
          <p:spPr>
            <a:xfrm>
              <a:off x="0" y="0"/>
              <a:ext cx="603592" cy="276231"/>
            </a:xfrm>
            <a:custGeom>
              <a:avLst/>
              <a:gdLst/>
              <a:ahLst/>
              <a:cxnLst/>
              <a:rect l="l" t="t" r="r" b="b"/>
              <a:pathLst>
                <a:path w="603592" h="276231">
                  <a:moveTo>
                    <a:pt x="0" y="0"/>
                  </a:moveTo>
                  <a:lnTo>
                    <a:pt x="603592" y="0"/>
                  </a:lnTo>
                  <a:lnTo>
                    <a:pt x="603592" y="276231"/>
                  </a:lnTo>
                  <a:lnTo>
                    <a:pt x="0" y="276231"/>
                  </a:lnTo>
                  <a:close/>
                </a:path>
              </a:pathLst>
            </a:custGeom>
            <a:solidFill>
              <a:srgbClr val="4062B7"/>
            </a:solidFill>
          </p:spPr>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4559"/>
                </a:lnSpc>
              </a:pPr>
              <a:r>
                <a:rPr lang="en-US" sz="3799" dirty="0">
                  <a:solidFill>
                    <a:srgbClr val="F59F25"/>
                  </a:solidFill>
                  <a:latin typeface="Glacial Indifference Bold"/>
                </a:rPr>
                <a:t>NOTLAR</a:t>
              </a:r>
            </a:p>
          </p:txBody>
        </p:sp>
      </p:grpSp>
      <p:sp>
        <p:nvSpPr>
          <p:cNvPr id="11" name="Freeform 11"/>
          <p:cNvSpPr/>
          <p:nvPr/>
        </p:nvSpPr>
        <p:spPr>
          <a:xfrm>
            <a:off x="15237652" y="4605683"/>
            <a:ext cx="3354178" cy="3354178"/>
          </a:xfrm>
          <a:custGeom>
            <a:avLst/>
            <a:gdLst/>
            <a:ahLst/>
            <a:cxnLst/>
            <a:rect l="l" t="t" r="r" b="b"/>
            <a:pathLst>
              <a:path w="3354178" h="3354178">
                <a:moveTo>
                  <a:pt x="0" y="0"/>
                </a:moveTo>
                <a:lnTo>
                  <a:pt x="3354179" y="0"/>
                </a:lnTo>
                <a:lnTo>
                  <a:pt x="3354179" y="3354179"/>
                </a:lnTo>
                <a:lnTo>
                  <a:pt x="0" y="33541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TextBox 12"/>
          <p:cNvSpPr txBox="1"/>
          <p:nvPr/>
        </p:nvSpPr>
        <p:spPr>
          <a:xfrm>
            <a:off x="1451159" y="857376"/>
            <a:ext cx="8950146" cy="1098551"/>
          </a:xfrm>
          <a:prstGeom prst="rect">
            <a:avLst/>
          </a:prstGeom>
        </p:spPr>
        <p:txBody>
          <a:bodyPr lIns="0" tIns="0" rIns="0" bIns="0" rtlCol="0" anchor="t">
            <a:spAutoFit/>
          </a:bodyPr>
          <a:lstStyle/>
          <a:p>
            <a:pPr>
              <a:lnSpc>
                <a:spcPts val="8000"/>
              </a:lnSpc>
            </a:pPr>
            <a:r>
              <a:rPr lang="en-US" sz="8000">
                <a:solidFill>
                  <a:srgbClr val="4062B7"/>
                </a:solidFill>
                <a:latin typeface="Arimo"/>
              </a:rPr>
              <a:t>Sunum İçeriği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1719" y="698990"/>
            <a:ext cx="8682343" cy="1703910"/>
          </a:xfrm>
          <a:custGeom>
            <a:avLst/>
            <a:gdLst/>
            <a:ahLst/>
            <a:cxnLst/>
            <a:rect l="l" t="t" r="r" b="b"/>
            <a:pathLst>
              <a:path w="8682343" h="1703910">
                <a:moveTo>
                  <a:pt x="0" y="0"/>
                </a:moveTo>
                <a:lnTo>
                  <a:pt x="8682343" y="0"/>
                </a:lnTo>
                <a:lnTo>
                  <a:pt x="8682343" y="1703910"/>
                </a:lnTo>
                <a:lnTo>
                  <a:pt x="0" y="17039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506191" y="1308113"/>
            <a:ext cx="8113400" cy="580915"/>
          </a:xfrm>
          <a:prstGeom prst="rect">
            <a:avLst/>
          </a:prstGeom>
        </p:spPr>
        <p:txBody>
          <a:bodyPr lIns="0" tIns="0" rIns="0" bIns="0" rtlCol="0" anchor="t">
            <a:spAutoFit/>
          </a:bodyPr>
          <a:lstStyle/>
          <a:p>
            <a:pPr algn="ctr">
              <a:lnSpc>
                <a:spcPts val="4495"/>
              </a:lnSpc>
            </a:pPr>
            <a:r>
              <a:rPr lang="en-US" sz="4495">
                <a:solidFill>
                  <a:srgbClr val="4062B7"/>
                </a:solidFill>
                <a:latin typeface="Caveat Brush"/>
              </a:rPr>
              <a:t>SINIRLAR KOYMAK</a:t>
            </a:r>
          </a:p>
        </p:txBody>
      </p:sp>
      <p:sp>
        <p:nvSpPr>
          <p:cNvPr id="4" name="TextBox 4"/>
          <p:cNvSpPr txBox="1"/>
          <p:nvPr/>
        </p:nvSpPr>
        <p:spPr>
          <a:xfrm>
            <a:off x="508239" y="3681412"/>
            <a:ext cx="10702937" cy="2905125"/>
          </a:xfrm>
          <a:prstGeom prst="rect">
            <a:avLst/>
          </a:prstGeom>
        </p:spPr>
        <p:txBody>
          <a:bodyPr lIns="0" tIns="0" rIns="0" bIns="0" rtlCol="0" anchor="t">
            <a:spAutoFit/>
          </a:bodyPr>
          <a:lstStyle/>
          <a:p>
            <a:pPr algn="just">
              <a:lnSpc>
                <a:spcPts val="3895"/>
              </a:lnSpc>
            </a:pPr>
            <a:r>
              <a:rPr lang="en-US" sz="3245">
                <a:solidFill>
                  <a:srgbClr val="4B4B4B"/>
                </a:solidFill>
                <a:latin typeface="Arimo"/>
              </a:rPr>
              <a:t>Ailenizde temel kuralları belirleyin. Sınırlar koyun ve uygulayın. Çocuğunuz sizin sınırlarınıza bir süre sonra alışacak ve uymaya başlayacak. Sınırların dışına çıkmaması ile kendini yönetmiş ve öz denetimini sağlamış olacaktır.</a:t>
            </a:r>
          </a:p>
          <a:p>
            <a:pPr algn="just">
              <a:lnSpc>
                <a:spcPts val="3655"/>
              </a:lnSpc>
            </a:pPr>
            <a:endParaRPr lang="en-US" sz="3245">
              <a:solidFill>
                <a:srgbClr val="4B4B4B"/>
              </a:solidFill>
              <a:latin typeface="Arimo"/>
            </a:endParaRPr>
          </a:p>
        </p:txBody>
      </p:sp>
      <p:sp>
        <p:nvSpPr>
          <p:cNvPr id="5" name="TextBox 5"/>
          <p:cNvSpPr txBox="1"/>
          <p:nvPr/>
        </p:nvSpPr>
        <p:spPr>
          <a:xfrm>
            <a:off x="11573338" y="7581900"/>
            <a:ext cx="5571662" cy="1095375"/>
          </a:xfrm>
          <a:prstGeom prst="rect">
            <a:avLst/>
          </a:prstGeom>
        </p:spPr>
        <p:txBody>
          <a:bodyPr lIns="0" tIns="0" rIns="0" bIns="0" rtlCol="0" anchor="t">
            <a:spAutoFit/>
          </a:bodyPr>
          <a:lstStyle/>
          <a:p>
            <a:pPr algn="ctr">
              <a:lnSpc>
                <a:spcPts val="4320"/>
              </a:lnSpc>
            </a:pPr>
            <a:r>
              <a:rPr lang="en-US" sz="3600" dirty="0">
                <a:solidFill>
                  <a:srgbClr val="4062B7"/>
                </a:solidFill>
                <a:latin typeface="Caveat Brush"/>
              </a:rPr>
              <a:t>ÇOCUKLARDA OTOKONTROL GELİŞTİRME YOLLARI</a:t>
            </a:r>
          </a:p>
        </p:txBody>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208026">
            <a:off x="11954751" y="8914513"/>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9218" name="Picture 2" descr="Anne Baba Çocuk İletişimi - Cicice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58600" y="2933699"/>
            <a:ext cx="5334000" cy="42358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81536" y="1230705"/>
            <a:ext cx="6609627" cy="6456643"/>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17683" r="-17683"/>
              </a:stretch>
            </a:blipFill>
          </p:spPr>
        </p:sp>
      </p:grpSp>
      <p:sp>
        <p:nvSpPr>
          <p:cNvPr id="4" name="TextBox 4"/>
          <p:cNvSpPr txBox="1"/>
          <p:nvPr/>
        </p:nvSpPr>
        <p:spPr>
          <a:xfrm>
            <a:off x="1028700" y="7978908"/>
            <a:ext cx="8115300" cy="975999"/>
          </a:xfrm>
          <a:prstGeom prst="rect">
            <a:avLst/>
          </a:prstGeom>
        </p:spPr>
        <p:txBody>
          <a:bodyPr lIns="0" tIns="0" rIns="0" bIns="0" rtlCol="0" anchor="t">
            <a:spAutoFit/>
          </a:bodyPr>
          <a:lstStyle/>
          <a:p>
            <a:pPr algn="ctr">
              <a:lnSpc>
                <a:spcPts val="7300"/>
              </a:lnSpc>
            </a:pPr>
            <a:r>
              <a:rPr lang="en-US" sz="7300">
                <a:solidFill>
                  <a:srgbClr val="4062B7"/>
                </a:solidFill>
                <a:latin typeface="Caveat Brush Italics"/>
              </a:rPr>
              <a:t>Sınır Nasıl Konmalıdır?</a:t>
            </a:r>
          </a:p>
        </p:txBody>
      </p:sp>
      <p:sp>
        <p:nvSpPr>
          <p:cNvPr id="5" name="Freeform 5"/>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9521275" y="687207"/>
            <a:ext cx="8115300" cy="8267700"/>
          </a:xfrm>
          <a:prstGeom prst="rect">
            <a:avLst/>
          </a:prstGeom>
        </p:spPr>
        <p:txBody>
          <a:bodyPr lIns="0" tIns="0" rIns="0" bIns="0" rtlCol="0" anchor="t">
            <a:spAutoFit/>
          </a:bodyPr>
          <a:lstStyle/>
          <a:p>
            <a:pPr algn="just">
              <a:lnSpc>
                <a:spcPts val="3839"/>
              </a:lnSpc>
            </a:pPr>
            <a:endParaRPr/>
          </a:p>
          <a:p>
            <a:pPr marL="690876" lvl="1" indent="-345438" algn="just">
              <a:lnSpc>
                <a:spcPts val="3839"/>
              </a:lnSpc>
              <a:buFont typeface="Arial"/>
              <a:buChar char="•"/>
            </a:pPr>
            <a:r>
              <a:rPr lang="en-US" sz="3199">
                <a:solidFill>
                  <a:srgbClr val="4B4B4B"/>
                </a:solidFill>
                <a:latin typeface="Glacial Indifference"/>
              </a:rPr>
              <a:t>Sıcak, şeffaf, ilgili ve tutarlı bir anne babanın varlığı, en önemli şartlardan biridir.      </a:t>
            </a:r>
          </a:p>
          <a:p>
            <a:pPr marL="690876" lvl="1" indent="-345438" algn="just">
              <a:lnSpc>
                <a:spcPts val="3839"/>
              </a:lnSpc>
              <a:buFont typeface="Arial"/>
              <a:buChar char="•"/>
            </a:pPr>
            <a:r>
              <a:rPr lang="en-US" sz="3199">
                <a:solidFill>
                  <a:srgbClr val="4B4B4B"/>
                </a:solidFill>
                <a:latin typeface="Glacial Indifference"/>
              </a:rPr>
              <a:t>Çocukların, kabul gördükleri, sevildikleri ortamda kuralları kabul etmeleri kolaylaşır.</a:t>
            </a:r>
          </a:p>
          <a:p>
            <a:pPr marL="690876" lvl="1" indent="-345438" algn="just">
              <a:lnSpc>
                <a:spcPts val="3839"/>
              </a:lnSpc>
              <a:buFont typeface="Arial"/>
              <a:buChar char="•"/>
            </a:pPr>
            <a:r>
              <a:rPr lang="en-US" sz="3199">
                <a:solidFill>
                  <a:srgbClr val="4B4B4B"/>
                </a:solidFill>
                <a:latin typeface="Glacial Indifference"/>
              </a:rPr>
              <a:t>Sınırlar bebeklikten itibaren konmalı ve yaş ilerledikçe yeniden düzenlenmelidir. </a:t>
            </a:r>
          </a:p>
          <a:p>
            <a:pPr marL="690876" lvl="1" indent="-345438" algn="just">
              <a:lnSpc>
                <a:spcPts val="3839"/>
              </a:lnSpc>
              <a:buFont typeface="Arial"/>
              <a:buChar char="•"/>
            </a:pPr>
            <a:r>
              <a:rPr lang="en-US" sz="3199">
                <a:solidFill>
                  <a:srgbClr val="4B4B4B"/>
                </a:solidFill>
                <a:latin typeface="Glacial Indifference"/>
              </a:rPr>
              <a:t>Sınırlara uymanın önemi çocuklara net ifade edilmelidir.</a:t>
            </a:r>
          </a:p>
          <a:p>
            <a:pPr marL="690876" lvl="1" indent="-345438" algn="just">
              <a:lnSpc>
                <a:spcPts val="3839"/>
              </a:lnSpc>
              <a:buFont typeface="Arial"/>
              <a:buChar char="•"/>
            </a:pPr>
            <a:r>
              <a:rPr lang="en-US" sz="3199">
                <a:solidFill>
                  <a:srgbClr val="4B4B4B"/>
                </a:solidFill>
                <a:latin typeface="Glacial Indifference"/>
              </a:rPr>
              <a:t>Sınırlar gerektiğinde değişebilir ve esnek olmalıdır. </a:t>
            </a:r>
          </a:p>
          <a:p>
            <a:pPr marL="690876" lvl="1" indent="-345438" algn="just">
              <a:lnSpc>
                <a:spcPts val="3839"/>
              </a:lnSpc>
              <a:buFont typeface="Arial"/>
              <a:buChar char="•"/>
            </a:pPr>
            <a:r>
              <a:rPr lang="en-US" sz="3199">
                <a:solidFill>
                  <a:srgbClr val="4B4B4B"/>
                </a:solidFill>
                <a:latin typeface="Glacial Indifference"/>
              </a:rPr>
              <a:t>Amaca yönelik sınırlar konmalıdır. Sınır koyacağım diye her şeye "hayır” dememek gerekir.</a:t>
            </a:r>
          </a:p>
          <a:p>
            <a:pPr algn="just">
              <a:lnSpc>
                <a:spcPts val="3839"/>
              </a:lnSpc>
            </a:pPr>
            <a:endParaRPr lang="en-US" sz="3199">
              <a:solidFill>
                <a:srgbClr val="4B4B4B"/>
              </a:solidFill>
              <a:latin typeface="Glacial Indifferenc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81536" y="1230705"/>
            <a:ext cx="6609627" cy="6456643"/>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17683" r="-17683"/>
              </a:stretch>
            </a:blipFill>
          </p:spPr>
        </p:sp>
      </p:grpSp>
      <p:sp>
        <p:nvSpPr>
          <p:cNvPr id="4" name="TextBox 4"/>
          <p:cNvSpPr txBox="1"/>
          <p:nvPr/>
        </p:nvSpPr>
        <p:spPr>
          <a:xfrm>
            <a:off x="1028700" y="7978908"/>
            <a:ext cx="8115300" cy="975999"/>
          </a:xfrm>
          <a:prstGeom prst="rect">
            <a:avLst/>
          </a:prstGeom>
        </p:spPr>
        <p:txBody>
          <a:bodyPr lIns="0" tIns="0" rIns="0" bIns="0" rtlCol="0" anchor="t">
            <a:spAutoFit/>
          </a:bodyPr>
          <a:lstStyle/>
          <a:p>
            <a:pPr algn="ctr">
              <a:lnSpc>
                <a:spcPts val="7300"/>
              </a:lnSpc>
            </a:pPr>
            <a:r>
              <a:rPr lang="en-US" sz="7300">
                <a:solidFill>
                  <a:srgbClr val="4062B7"/>
                </a:solidFill>
                <a:latin typeface="Caveat Brush Italics"/>
              </a:rPr>
              <a:t>Sınır Nasıl Konmalıdır?</a:t>
            </a:r>
          </a:p>
        </p:txBody>
      </p:sp>
      <p:sp>
        <p:nvSpPr>
          <p:cNvPr id="5" name="Freeform 5"/>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9496123" y="900377"/>
            <a:ext cx="8115300" cy="9029700"/>
          </a:xfrm>
          <a:prstGeom prst="rect">
            <a:avLst/>
          </a:prstGeom>
        </p:spPr>
        <p:txBody>
          <a:bodyPr lIns="0" tIns="0" rIns="0" bIns="0" rtlCol="0" anchor="t">
            <a:spAutoFit/>
          </a:bodyPr>
          <a:lstStyle/>
          <a:p>
            <a:pPr marL="647697" lvl="1" indent="-323848" algn="just">
              <a:lnSpc>
                <a:spcPts val="3599"/>
              </a:lnSpc>
              <a:buFont typeface="Arial"/>
              <a:buChar char="•"/>
            </a:pPr>
            <a:r>
              <a:rPr lang="en-US" sz="2999">
                <a:solidFill>
                  <a:srgbClr val="4B4B4B"/>
                </a:solidFill>
                <a:latin typeface="Glacial Indifference"/>
              </a:rPr>
              <a:t>Çizilen sınırlar tutarlı uygulanmalıdır. Sınırların çiğnenebilir olduğunu öğrenen çocuğun her ortamda sınırları zorlaması kaçınılmazdır.</a:t>
            </a:r>
          </a:p>
          <a:p>
            <a:pPr marL="647697" lvl="1" indent="-323848" algn="just">
              <a:lnSpc>
                <a:spcPts val="3599"/>
              </a:lnSpc>
              <a:buFont typeface="Arial"/>
              <a:buChar char="•"/>
            </a:pPr>
            <a:r>
              <a:rPr lang="en-US" sz="2999">
                <a:solidFill>
                  <a:srgbClr val="4B4B4B"/>
                </a:solidFill>
                <a:latin typeface="Glacial Indifference"/>
              </a:rPr>
              <a:t>Günü kurtarmak adına gerçekçilikten uzak geçici çözümler üretilmemelidir. Çocuklar sizin her sorunu çözemeyeceğinizi, dünyadaki herkesi yenemeyeceğinizi, tüm dünyayı kurtaramayacağınızı bilmelidir.</a:t>
            </a:r>
          </a:p>
          <a:p>
            <a:pPr marL="647697" lvl="1" indent="-323848" algn="just">
              <a:lnSpc>
                <a:spcPts val="3599"/>
              </a:lnSpc>
              <a:buFont typeface="Arial"/>
              <a:buChar char="•"/>
            </a:pPr>
            <a:r>
              <a:rPr lang="en-US" sz="2999">
                <a:solidFill>
                  <a:srgbClr val="4B4B4B"/>
                </a:solidFill>
                <a:latin typeface="Glacial Indifference"/>
              </a:rPr>
              <a:t>Olumsuz davranışların nedeni araştırılmalıdır çünkü her davranışın arkasında bir ihtiyaç, amaç veya sorun yatar.</a:t>
            </a:r>
          </a:p>
          <a:p>
            <a:pPr marL="647697" lvl="1" indent="-323848" algn="just">
              <a:lnSpc>
                <a:spcPts val="3599"/>
              </a:lnSpc>
              <a:buFont typeface="Arial"/>
              <a:buChar char="•"/>
            </a:pPr>
            <a:r>
              <a:rPr lang="en-US" sz="2999">
                <a:solidFill>
                  <a:srgbClr val="4B4B4B"/>
                </a:solidFill>
                <a:latin typeface="Glacial Indifference"/>
              </a:rPr>
              <a:t>Çocuğa neyi yapamayacağı açıklanırken buna karşılık neleri yapabileceği belirtilmelidir.</a:t>
            </a:r>
          </a:p>
          <a:p>
            <a:pPr marL="647697" lvl="1" indent="-323848" algn="just">
              <a:lnSpc>
                <a:spcPts val="3599"/>
              </a:lnSpc>
              <a:buFont typeface="Arial"/>
              <a:buChar char="•"/>
            </a:pPr>
            <a:r>
              <a:rPr lang="en-US" sz="2999">
                <a:solidFill>
                  <a:srgbClr val="4B4B4B"/>
                </a:solidFill>
                <a:latin typeface="Glacial Indifference"/>
              </a:rPr>
              <a:t>Sınırları belirlerken çocukları da işin içine katmak durumu sahiplenmelerini sağlar. Sınırı/kuralı koyanın "baba ya da anne” olduğu mesajı verilmemelidir.</a:t>
            </a:r>
          </a:p>
          <a:p>
            <a:pPr algn="just">
              <a:lnSpc>
                <a:spcPts val="3839"/>
              </a:lnSpc>
            </a:pPr>
            <a:endParaRPr lang="en-US" sz="2999">
              <a:solidFill>
                <a:srgbClr val="4B4B4B"/>
              </a:solidFill>
              <a:latin typeface="Glacial Indifference"/>
            </a:endParaRPr>
          </a:p>
          <a:p>
            <a:pPr algn="just">
              <a:lnSpc>
                <a:spcPts val="3839"/>
              </a:lnSpc>
            </a:pPr>
            <a:endParaRPr lang="en-US" sz="2999">
              <a:solidFill>
                <a:srgbClr val="4B4B4B"/>
              </a:solidFill>
              <a:latin typeface="Glacial Indifferenc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81536" y="1230705"/>
            <a:ext cx="6609627" cy="6456643"/>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17683" r="-17683"/>
              </a:stretch>
            </a:blipFill>
          </p:spPr>
        </p:sp>
      </p:grpSp>
      <p:sp>
        <p:nvSpPr>
          <p:cNvPr id="4" name="TextBox 4"/>
          <p:cNvSpPr txBox="1"/>
          <p:nvPr/>
        </p:nvSpPr>
        <p:spPr>
          <a:xfrm>
            <a:off x="1028700" y="7978908"/>
            <a:ext cx="8115300" cy="975999"/>
          </a:xfrm>
          <a:prstGeom prst="rect">
            <a:avLst/>
          </a:prstGeom>
        </p:spPr>
        <p:txBody>
          <a:bodyPr lIns="0" tIns="0" rIns="0" bIns="0" rtlCol="0" anchor="t">
            <a:spAutoFit/>
          </a:bodyPr>
          <a:lstStyle/>
          <a:p>
            <a:pPr algn="ctr">
              <a:lnSpc>
                <a:spcPts val="7300"/>
              </a:lnSpc>
            </a:pPr>
            <a:r>
              <a:rPr lang="en-US" sz="7300">
                <a:solidFill>
                  <a:srgbClr val="4062B7"/>
                </a:solidFill>
                <a:latin typeface="Caveat Brush Italics"/>
              </a:rPr>
              <a:t>Sınır Nasıl Konmalıdır?</a:t>
            </a:r>
          </a:p>
        </p:txBody>
      </p:sp>
      <p:sp>
        <p:nvSpPr>
          <p:cNvPr id="5" name="Freeform 5"/>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9144000" y="1551792"/>
            <a:ext cx="8769243" cy="8582025"/>
          </a:xfrm>
          <a:prstGeom prst="rect">
            <a:avLst/>
          </a:prstGeom>
        </p:spPr>
        <p:txBody>
          <a:bodyPr lIns="0" tIns="0" rIns="0" bIns="0" rtlCol="0" anchor="t">
            <a:spAutoFit/>
          </a:bodyPr>
          <a:lstStyle/>
          <a:p>
            <a:pPr marL="647697" lvl="1" indent="-323848" algn="just">
              <a:lnSpc>
                <a:spcPts val="3599"/>
              </a:lnSpc>
              <a:buFont typeface="Arial"/>
              <a:buChar char="•"/>
            </a:pPr>
            <a:r>
              <a:rPr lang="en-US" sz="2999">
                <a:solidFill>
                  <a:srgbClr val="4B4B4B"/>
                </a:solidFill>
                <a:latin typeface="Glacial Indifference"/>
              </a:rPr>
              <a:t>Çocuklara iyi bir model olmak önemlidir. Anne babanın ortak tutumu, genel duruşu ve davranışları en iyi sınır belirleyicisidir.</a:t>
            </a:r>
          </a:p>
          <a:p>
            <a:pPr marL="647697" lvl="1" indent="-323848" algn="just">
              <a:lnSpc>
                <a:spcPts val="3599"/>
              </a:lnSpc>
              <a:buFont typeface="Arial"/>
              <a:buChar char="•"/>
            </a:pPr>
            <a:r>
              <a:rPr lang="en-US" sz="2999">
                <a:solidFill>
                  <a:srgbClr val="4B4B4B"/>
                </a:solidFill>
                <a:latin typeface="Glacial Indifference"/>
              </a:rPr>
              <a:t> Davranış ortaya çıkmadan önce normal bir zaman diliminde yapmaması gereken davranışı hatırlatın. Örneğin; sizinle birlikte uyumak istiyorsa ve siz onun odasında uyumasını istiyorsanız, bunu ona gece yanınıza geldiğinde değil, başka bir zamanda karşınıza alarak kendi odasında uyumasını istediğinizi söyleyin. Böylece gece yanınıza geldiğinde "Bu konuyu daha önce konuşmuştuk, şimdi odana gidiyorsun.” diyebilirsiniz.</a:t>
            </a:r>
          </a:p>
          <a:p>
            <a:pPr marL="647697" lvl="1" indent="-323848" algn="just">
              <a:lnSpc>
                <a:spcPts val="3599"/>
              </a:lnSpc>
              <a:buFont typeface="Arial"/>
              <a:buChar char="•"/>
            </a:pPr>
            <a:r>
              <a:rPr lang="en-US" sz="2999">
                <a:solidFill>
                  <a:srgbClr val="4B4B4B"/>
                </a:solidFill>
                <a:latin typeface="Glacial Indifference"/>
              </a:rPr>
              <a:t>Çocukla kurulan iletişimde uzun cümleler yerine kısa ve öz anlatımları tercih etmelisiniz. "Bunu yapmanı istemiyorum” gibi.</a:t>
            </a:r>
          </a:p>
          <a:p>
            <a:pPr algn="just">
              <a:lnSpc>
                <a:spcPts val="3599"/>
              </a:lnSpc>
            </a:pPr>
            <a:endParaRPr lang="en-US" sz="2999">
              <a:solidFill>
                <a:srgbClr val="4B4B4B"/>
              </a:solidFill>
              <a:latin typeface="Glacial Indifference"/>
            </a:endParaRPr>
          </a:p>
          <a:p>
            <a:pPr algn="just">
              <a:lnSpc>
                <a:spcPts val="3839"/>
              </a:lnSpc>
            </a:pPr>
            <a:endParaRPr lang="en-US" sz="2999">
              <a:solidFill>
                <a:srgbClr val="4B4B4B"/>
              </a:solidFill>
              <a:latin typeface="Glacial Indifference"/>
            </a:endParaRPr>
          </a:p>
          <a:p>
            <a:pPr algn="just">
              <a:lnSpc>
                <a:spcPts val="3839"/>
              </a:lnSpc>
            </a:pPr>
            <a:endParaRPr lang="en-US" sz="2999">
              <a:solidFill>
                <a:srgbClr val="4B4B4B"/>
              </a:solidFill>
              <a:latin typeface="Glacial Indifferenc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81536" y="1230705"/>
            <a:ext cx="6609627" cy="6456643"/>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17683" r="-17683"/>
              </a:stretch>
            </a:blipFill>
          </p:spPr>
        </p:sp>
      </p:grpSp>
      <p:sp>
        <p:nvSpPr>
          <p:cNvPr id="4" name="TextBox 4"/>
          <p:cNvSpPr txBox="1"/>
          <p:nvPr/>
        </p:nvSpPr>
        <p:spPr>
          <a:xfrm>
            <a:off x="1028700" y="7978908"/>
            <a:ext cx="8115300" cy="975999"/>
          </a:xfrm>
          <a:prstGeom prst="rect">
            <a:avLst/>
          </a:prstGeom>
        </p:spPr>
        <p:txBody>
          <a:bodyPr lIns="0" tIns="0" rIns="0" bIns="0" rtlCol="0" anchor="t">
            <a:spAutoFit/>
          </a:bodyPr>
          <a:lstStyle/>
          <a:p>
            <a:pPr algn="ctr">
              <a:lnSpc>
                <a:spcPts val="7300"/>
              </a:lnSpc>
            </a:pPr>
            <a:r>
              <a:rPr lang="en-US" sz="7300">
                <a:solidFill>
                  <a:srgbClr val="4062B7"/>
                </a:solidFill>
                <a:latin typeface="Caveat Brush Italics"/>
              </a:rPr>
              <a:t>Sınır Nasıl Konmalıdır?</a:t>
            </a:r>
          </a:p>
        </p:txBody>
      </p:sp>
      <p:sp>
        <p:nvSpPr>
          <p:cNvPr id="5" name="Freeform 5"/>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9144000" y="1104117"/>
            <a:ext cx="8769243" cy="9477375"/>
          </a:xfrm>
          <a:prstGeom prst="rect">
            <a:avLst/>
          </a:prstGeom>
        </p:spPr>
        <p:txBody>
          <a:bodyPr lIns="0" tIns="0" rIns="0" bIns="0" rtlCol="0" anchor="t">
            <a:spAutoFit/>
          </a:bodyPr>
          <a:lstStyle/>
          <a:p>
            <a:pPr marL="647697" lvl="1" indent="-323848" algn="just">
              <a:lnSpc>
                <a:spcPts val="3599"/>
              </a:lnSpc>
              <a:buFont typeface="Arial"/>
              <a:buChar char="•"/>
            </a:pPr>
            <a:r>
              <a:rPr lang="en-US" sz="2999">
                <a:solidFill>
                  <a:srgbClr val="4B4B4B"/>
                </a:solidFill>
                <a:latin typeface="Glacial Indifference"/>
              </a:rPr>
              <a:t>Çocukla kurulan iletişimde uzun cümleler yerine kısa ve öz anlatımları tercih etmelisiniz. "Bunu yapmanı istemiyorum” gibi.</a:t>
            </a:r>
          </a:p>
          <a:p>
            <a:pPr marL="647697" lvl="1" indent="-323848" algn="just">
              <a:lnSpc>
                <a:spcPts val="3599"/>
              </a:lnSpc>
              <a:buFont typeface="Arial"/>
              <a:buChar char="•"/>
            </a:pPr>
            <a:r>
              <a:rPr lang="en-US" sz="2999">
                <a:solidFill>
                  <a:srgbClr val="4B4B4B"/>
                </a:solidFill>
                <a:latin typeface="Glacial Indifference"/>
              </a:rPr>
              <a:t>Fikir birlikteliklerinizi ifade etmeli ve verdiğiniz sözleri tutmalısınız.</a:t>
            </a:r>
          </a:p>
          <a:p>
            <a:pPr marL="647697" lvl="1" indent="-323848" algn="just">
              <a:lnSpc>
                <a:spcPts val="3599"/>
              </a:lnSpc>
              <a:buFont typeface="Arial"/>
              <a:buChar char="•"/>
            </a:pPr>
            <a:r>
              <a:rPr lang="en-US" sz="2999">
                <a:solidFill>
                  <a:srgbClr val="4B4B4B"/>
                </a:solidFill>
                <a:latin typeface="Glacial Indifference"/>
              </a:rPr>
              <a:t>Olumsuz davranışı görmezden gelmek ve tepkisiz kalmak ya da davranış ortaya çıktığında farklı bir konu açmak, dikkati farklı yöne çekmek genellikle davranışı durdurmada etkili bir yoldur.</a:t>
            </a:r>
          </a:p>
          <a:p>
            <a:pPr marL="647697" lvl="1" indent="-323848" algn="just">
              <a:lnSpc>
                <a:spcPts val="3599"/>
              </a:lnSpc>
              <a:buFont typeface="Arial"/>
              <a:buChar char="•"/>
            </a:pPr>
            <a:r>
              <a:rPr lang="en-US" sz="2999">
                <a:solidFill>
                  <a:srgbClr val="4B4B4B"/>
                </a:solidFill>
                <a:latin typeface="Glacial Indifference"/>
              </a:rPr>
              <a:t>Talimatlarınızı giderek yükselen ses tonu ile defalarca tekrarlamayın. Çocuğunuzun yanına gidin, göz teması kurun, uygun ses tonunuz ile kendisinden ne istediğinizi söyleyin.</a:t>
            </a:r>
          </a:p>
          <a:p>
            <a:pPr marL="647697" lvl="1" indent="-323848" algn="just">
              <a:lnSpc>
                <a:spcPts val="3599"/>
              </a:lnSpc>
              <a:buFont typeface="Arial"/>
              <a:buChar char="•"/>
            </a:pPr>
            <a:r>
              <a:rPr lang="en-US" sz="2999">
                <a:solidFill>
                  <a:srgbClr val="4B4B4B"/>
                </a:solidFill>
                <a:latin typeface="Glacial Indifference"/>
              </a:rPr>
              <a:t>Çocuk olumsuz davranışı devam ettiğinde başına ne geleceğini söyleyin. Örneğin; "Oyuncaklarını yere atmaya devam edersen oyuncakların kırılabilir” gibi.</a:t>
            </a:r>
          </a:p>
          <a:p>
            <a:pPr algn="just">
              <a:lnSpc>
                <a:spcPts val="3599"/>
              </a:lnSpc>
            </a:pPr>
            <a:endParaRPr lang="en-US" sz="2999">
              <a:solidFill>
                <a:srgbClr val="4B4B4B"/>
              </a:solidFill>
              <a:latin typeface="Glacial Indifference"/>
            </a:endParaRPr>
          </a:p>
          <a:p>
            <a:pPr algn="just">
              <a:lnSpc>
                <a:spcPts val="3599"/>
              </a:lnSpc>
            </a:pPr>
            <a:endParaRPr lang="en-US" sz="2999">
              <a:solidFill>
                <a:srgbClr val="4B4B4B"/>
              </a:solidFill>
              <a:latin typeface="Glacial Indifference"/>
            </a:endParaRPr>
          </a:p>
          <a:p>
            <a:pPr algn="just">
              <a:lnSpc>
                <a:spcPts val="3839"/>
              </a:lnSpc>
            </a:pPr>
            <a:endParaRPr lang="en-US" sz="2999">
              <a:solidFill>
                <a:srgbClr val="4B4B4B"/>
              </a:solidFill>
              <a:latin typeface="Glacial Indifference"/>
            </a:endParaRPr>
          </a:p>
          <a:p>
            <a:pPr algn="just">
              <a:lnSpc>
                <a:spcPts val="3839"/>
              </a:lnSpc>
            </a:pPr>
            <a:endParaRPr lang="en-US" sz="2999">
              <a:solidFill>
                <a:srgbClr val="4B4B4B"/>
              </a:solidFill>
              <a:latin typeface="Glacial Indifference"/>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extBox 2"/>
          <p:cNvSpPr txBox="1"/>
          <p:nvPr/>
        </p:nvSpPr>
        <p:spPr>
          <a:xfrm>
            <a:off x="40111" y="3302261"/>
            <a:ext cx="6593242" cy="2297789"/>
          </a:xfrm>
          <a:prstGeom prst="rect">
            <a:avLst/>
          </a:prstGeom>
        </p:spPr>
        <p:txBody>
          <a:bodyPr lIns="0" tIns="0" rIns="0" bIns="0" rtlCol="0" anchor="t">
            <a:spAutoFit/>
          </a:bodyPr>
          <a:lstStyle/>
          <a:p>
            <a:pPr algn="ctr">
              <a:lnSpc>
                <a:spcPts val="5930"/>
              </a:lnSpc>
            </a:pPr>
            <a:r>
              <a:rPr lang="en-US" sz="5930">
                <a:solidFill>
                  <a:srgbClr val="4062B7"/>
                </a:solidFill>
                <a:latin typeface="Caveat Brush Italics"/>
              </a:rPr>
              <a:t>OTOKONTROLÜ GELİŞTİRMEYİ ENGELLEYEN ETMENLER</a:t>
            </a:r>
          </a:p>
        </p:txBody>
      </p:sp>
      <p:sp>
        <p:nvSpPr>
          <p:cNvPr id="3" name="Freeform 3"/>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6297916" y="763782"/>
            <a:ext cx="11569618" cy="9353550"/>
          </a:xfrm>
          <a:prstGeom prst="rect">
            <a:avLst/>
          </a:prstGeom>
        </p:spPr>
        <p:txBody>
          <a:bodyPr lIns="0" tIns="0" rIns="0" bIns="0" rtlCol="0" anchor="t">
            <a:spAutoFit/>
          </a:bodyPr>
          <a:lstStyle/>
          <a:p>
            <a:pPr marL="884732" lvl="1" indent="-442366" algn="just">
              <a:lnSpc>
                <a:spcPts val="4917"/>
              </a:lnSpc>
              <a:buFont typeface="Arial"/>
              <a:buChar char="•"/>
            </a:pPr>
            <a:r>
              <a:rPr lang="en-US" sz="4097" spc="-159">
                <a:solidFill>
                  <a:srgbClr val="4B4B4B"/>
                </a:solidFill>
                <a:latin typeface="Glacial Indifference"/>
              </a:rPr>
              <a:t>Çocuğun her istediğinin hemen yerine getirilmesi,</a:t>
            </a:r>
          </a:p>
          <a:p>
            <a:pPr marL="884732" lvl="1" indent="-442366" algn="just">
              <a:lnSpc>
                <a:spcPts val="4917"/>
              </a:lnSpc>
              <a:buFont typeface="Arial"/>
              <a:buChar char="•"/>
            </a:pPr>
            <a:r>
              <a:rPr lang="en-US" sz="4097" spc="-159">
                <a:solidFill>
                  <a:srgbClr val="4B4B4B"/>
                </a:solidFill>
                <a:latin typeface="Glacial Indifference"/>
              </a:rPr>
              <a:t>Aile içinde kuralların olmaması ya da olan kuralların sürekli değişmesi,</a:t>
            </a:r>
          </a:p>
          <a:p>
            <a:pPr marL="884732" lvl="1" indent="-442366" algn="just">
              <a:lnSpc>
                <a:spcPts val="4917"/>
              </a:lnSpc>
              <a:buFont typeface="Arial"/>
              <a:buChar char="•"/>
            </a:pPr>
            <a:r>
              <a:rPr lang="en-US" sz="4097" spc="-159">
                <a:solidFill>
                  <a:srgbClr val="4B4B4B"/>
                </a:solidFill>
                <a:latin typeface="Glacial Indifference"/>
              </a:rPr>
              <a:t>Ailedeki otorite figürünün (anne-baba) etkisizliği, eksikliği ya da anne-babanın sürekli tutarsız davranması,</a:t>
            </a:r>
          </a:p>
          <a:p>
            <a:pPr marL="884732" lvl="1" indent="-442366" algn="just">
              <a:lnSpc>
                <a:spcPts val="4917"/>
              </a:lnSpc>
              <a:buFont typeface="Arial"/>
              <a:buChar char="•"/>
            </a:pPr>
            <a:r>
              <a:rPr lang="en-US" sz="4097" spc="-159">
                <a:solidFill>
                  <a:srgbClr val="4B4B4B"/>
                </a:solidFill>
                <a:latin typeface="Glacial Indifference"/>
              </a:rPr>
              <a:t>Aşırı baskıcı ya da serbest aile yapısı,</a:t>
            </a:r>
          </a:p>
          <a:p>
            <a:pPr marL="884732" lvl="1" indent="-442366" algn="just">
              <a:lnSpc>
                <a:spcPts val="4917"/>
              </a:lnSpc>
              <a:buFont typeface="Arial"/>
              <a:buChar char="•"/>
            </a:pPr>
            <a:r>
              <a:rPr lang="en-US" sz="4097" spc="-159">
                <a:solidFill>
                  <a:srgbClr val="4B4B4B"/>
                </a:solidFill>
                <a:latin typeface="Glacial Indifference"/>
              </a:rPr>
              <a:t>Çocuğun istek, beklenti ya da ihtiyaçlarına değer verilmemesi ya da bunların istismar edilmesi, </a:t>
            </a:r>
          </a:p>
          <a:p>
            <a:pPr marL="884732" lvl="1" indent="-442366" algn="just">
              <a:lnSpc>
                <a:spcPts val="4917"/>
              </a:lnSpc>
              <a:buFont typeface="Arial"/>
              <a:buChar char="•"/>
            </a:pPr>
            <a:r>
              <a:rPr lang="en-US" sz="4097" spc="-159">
                <a:solidFill>
                  <a:srgbClr val="4B4B4B"/>
                </a:solidFill>
                <a:latin typeface="Glacial Indifference"/>
              </a:rPr>
              <a:t>Çocuğun sorumluluğunda olan işlerin başkaları tarafından yapılması ya da üstlenilmesi (ödevlerini babasının yapması, odasını annesinin toplaması, yemeğini babaannesinin yedirmesi vs.)</a:t>
            </a:r>
          </a:p>
          <a:p>
            <a:pPr algn="just">
              <a:lnSpc>
                <a:spcPts val="2506"/>
              </a:lnSpc>
            </a:pPr>
            <a:endParaRPr lang="en-US" sz="4097" spc="-159">
              <a:solidFill>
                <a:srgbClr val="4B4B4B"/>
              </a:solidFill>
              <a:latin typeface="Glacial Indifference"/>
            </a:endParaRPr>
          </a:p>
          <a:p>
            <a:pPr algn="just">
              <a:lnSpc>
                <a:spcPts val="2506"/>
              </a:lnSpc>
            </a:pPr>
            <a:endParaRPr lang="en-US" sz="4097" spc="-159">
              <a:solidFill>
                <a:srgbClr val="4B4B4B"/>
              </a:solidFill>
              <a:latin typeface="Glacial Indifference"/>
            </a:endParaRPr>
          </a:p>
          <a:p>
            <a:pPr algn="just">
              <a:lnSpc>
                <a:spcPts val="2673"/>
              </a:lnSpc>
            </a:pPr>
            <a:endParaRPr lang="en-US" sz="4097" spc="-159">
              <a:solidFill>
                <a:srgbClr val="4B4B4B"/>
              </a:solidFill>
              <a:latin typeface="Glacial Indifference"/>
            </a:endParaRPr>
          </a:p>
          <a:p>
            <a:pPr algn="just">
              <a:lnSpc>
                <a:spcPts val="2673"/>
              </a:lnSpc>
            </a:pPr>
            <a:endParaRPr lang="en-US" sz="4097" spc="-159">
              <a:solidFill>
                <a:srgbClr val="4B4B4B"/>
              </a:solidFill>
              <a:latin typeface="Glacial Indifference"/>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extBox 2"/>
          <p:cNvSpPr txBox="1"/>
          <p:nvPr/>
        </p:nvSpPr>
        <p:spPr>
          <a:xfrm>
            <a:off x="40111" y="3302261"/>
            <a:ext cx="6593242" cy="2297789"/>
          </a:xfrm>
          <a:prstGeom prst="rect">
            <a:avLst/>
          </a:prstGeom>
        </p:spPr>
        <p:txBody>
          <a:bodyPr lIns="0" tIns="0" rIns="0" bIns="0" rtlCol="0" anchor="t">
            <a:spAutoFit/>
          </a:bodyPr>
          <a:lstStyle/>
          <a:p>
            <a:pPr algn="ctr">
              <a:lnSpc>
                <a:spcPts val="5930"/>
              </a:lnSpc>
            </a:pPr>
            <a:r>
              <a:rPr lang="en-US" sz="5930">
                <a:solidFill>
                  <a:srgbClr val="4062B7"/>
                </a:solidFill>
                <a:latin typeface="Caveat Brush Italics"/>
              </a:rPr>
              <a:t>OTOKONTROLÜ GELİŞTİRMEYİ ENGELLEYEN ETMENLER</a:t>
            </a:r>
          </a:p>
        </p:txBody>
      </p:sp>
      <p:sp>
        <p:nvSpPr>
          <p:cNvPr id="3" name="Freeform 3"/>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6297916" y="608951"/>
            <a:ext cx="11569618" cy="9972675"/>
          </a:xfrm>
          <a:prstGeom prst="rect">
            <a:avLst/>
          </a:prstGeom>
        </p:spPr>
        <p:txBody>
          <a:bodyPr lIns="0" tIns="0" rIns="0" bIns="0" rtlCol="0" anchor="t">
            <a:spAutoFit/>
          </a:bodyPr>
          <a:lstStyle/>
          <a:p>
            <a:pPr marL="884732" lvl="1" indent="-442366" algn="just">
              <a:lnSpc>
                <a:spcPts val="4917"/>
              </a:lnSpc>
              <a:buFont typeface="Arial"/>
              <a:buChar char="•"/>
            </a:pPr>
            <a:r>
              <a:rPr lang="en-US" sz="4097" spc="-159">
                <a:solidFill>
                  <a:srgbClr val="4B4B4B"/>
                </a:solidFill>
                <a:latin typeface="Glacial Indifference"/>
              </a:rPr>
              <a:t>Yaşına ve gelişim sürecine uygun görevler ve sorumluluklar verilmemesi,</a:t>
            </a:r>
          </a:p>
          <a:p>
            <a:pPr marL="884732" lvl="1" indent="-442366" algn="just">
              <a:lnSpc>
                <a:spcPts val="4917"/>
              </a:lnSpc>
              <a:buFont typeface="Arial"/>
              <a:buChar char="•"/>
            </a:pPr>
            <a:r>
              <a:rPr lang="en-US" sz="4097" spc="-159">
                <a:solidFill>
                  <a:srgbClr val="4B4B4B"/>
                </a:solidFill>
                <a:latin typeface="Glacial Indifference"/>
              </a:rPr>
              <a:t>Çocuğun davranışlarına, fikirlerine, görüş ve önerilerine değer verilmemesi,</a:t>
            </a:r>
          </a:p>
          <a:p>
            <a:pPr marL="884732" lvl="1" indent="-442366" algn="just">
              <a:lnSpc>
                <a:spcPts val="4917"/>
              </a:lnSpc>
              <a:buFont typeface="Arial"/>
              <a:buChar char="•"/>
            </a:pPr>
            <a:r>
              <a:rPr lang="en-US" sz="4097" spc="-159">
                <a:solidFill>
                  <a:srgbClr val="4B4B4B"/>
                </a:solidFill>
                <a:latin typeface="Glacial Indifference"/>
              </a:rPr>
              <a:t>Çocuk adına kararlar alıp çocuğun bunlara uymaya zorlanması,</a:t>
            </a:r>
          </a:p>
          <a:p>
            <a:pPr marL="884732" lvl="1" indent="-442366" algn="just">
              <a:lnSpc>
                <a:spcPts val="4917"/>
              </a:lnSpc>
              <a:buFont typeface="Arial"/>
              <a:buChar char="•"/>
            </a:pPr>
            <a:r>
              <a:rPr lang="en-US" sz="4097" spc="-159">
                <a:solidFill>
                  <a:srgbClr val="4B4B4B"/>
                </a:solidFill>
                <a:latin typeface="Glacial Indifference"/>
              </a:rPr>
              <a:t>Çocuğun anne-babaya ya da başka bireylere bağımlılığını arttıracak övgü sözleriyle takdir edilmesi. Bu yüzden çocuktaki ben-merkezci duyguların arttırılması.</a:t>
            </a:r>
          </a:p>
          <a:p>
            <a:pPr marL="884732" lvl="1" indent="-442366" algn="just">
              <a:lnSpc>
                <a:spcPts val="4917"/>
              </a:lnSpc>
              <a:buFont typeface="Arial"/>
              <a:buChar char="•"/>
            </a:pPr>
            <a:r>
              <a:rPr lang="en-US" sz="4097" spc="-159">
                <a:solidFill>
                  <a:srgbClr val="4B4B4B"/>
                </a:solidFill>
                <a:latin typeface="Glacial Indifference"/>
              </a:rPr>
              <a:t>Çocuğun kendi başına karar vermesini engelleyecek ve onda yetersizlik duygusu uyandıracak sözlerle itham edilmesi. “Sen yapamazsın”, “Senin gücün yetmez”, “Hayatta başaramazsın” vs.</a:t>
            </a:r>
          </a:p>
          <a:p>
            <a:pPr algn="just">
              <a:lnSpc>
                <a:spcPts val="2506"/>
              </a:lnSpc>
            </a:pPr>
            <a:endParaRPr lang="en-US" sz="4097" spc="-159">
              <a:solidFill>
                <a:srgbClr val="4B4B4B"/>
              </a:solidFill>
              <a:latin typeface="Glacial Indifference"/>
            </a:endParaRPr>
          </a:p>
          <a:p>
            <a:pPr algn="just">
              <a:lnSpc>
                <a:spcPts val="2506"/>
              </a:lnSpc>
            </a:pPr>
            <a:endParaRPr lang="en-US" sz="4097" spc="-159">
              <a:solidFill>
                <a:srgbClr val="4B4B4B"/>
              </a:solidFill>
              <a:latin typeface="Glacial Indifference"/>
            </a:endParaRPr>
          </a:p>
          <a:p>
            <a:pPr algn="just">
              <a:lnSpc>
                <a:spcPts val="2673"/>
              </a:lnSpc>
            </a:pPr>
            <a:endParaRPr lang="en-US" sz="4097" spc="-159">
              <a:solidFill>
                <a:srgbClr val="4B4B4B"/>
              </a:solidFill>
              <a:latin typeface="Glacial Indifference"/>
            </a:endParaRPr>
          </a:p>
          <a:p>
            <a:pPr algn="just">
              <a:lnSpc>
                <a:spcPts val="2673"/>
              </a:lnSpc>
            </a:pPr>
            <a:endParaRPr lang="en-US" sz="4097" spc="-159">
              <a:solidFill>
                <a:srgbClr val="4B4B4B"/>
              </a:solidFill>
              <a:latin typeface="Glacial Indifferenc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rot="-2700000">
            <a:off x="12563812" y="6185585"/>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3" name="TextBox 3"/>
          <p:cNvSpPr txBox="1"/>
          <p:nvPr/>
        </p:nvSpPr>
        <p:spPr>
          <a:xfrm>
            <a:off x="4767618" y="6381160"/>
            <a:ext cx="8449039" cy="1788115"/>
          </a:xfrm>
          <a:prstGeom prst="rect">
            <a:avLst/>
          </a:prstGeom>
        </p:spPr>
        <p:txBody>
          <a:bodyPr lIns="0" tIns="0" rIns="0" bIns="0" rtlCol="0" anchor="t">
            <a:spAutoFit/>
          </a:bodyPr>
          <a:lstStyle/>
          <a:p>
            <a:pPr algn="ctr">
              <a:lnSpc>
                <a:spcPts val="13400"/>
              </a:lnSpc>
            </a:pPr>
            <a:r>
              <a:rPr lang="en-US" sz="13400">
                <a:solidFill>
                  <a:srgbClr val="333331"/>
                </a:solidFill>
                <a:latin typeface="Caveat Brush"/>
              </a:rPr>
              <a:t>Thank You!</a:t>
            </a:r>
          </a:p>
        </p:txBody>
      </p:sp>
      <p:sp>
        <p:nvSpPr>
          <p:cNvPr id="4" name="Freeform 4"/>
          <p:cNvSpPr/>
          <p:nvPr/>
        </p:nvSpPr>
        <p:spPr>
          <a:xfrm rot="2583084" flipH="1">
            <a:off x="3877570" y="6284329"/>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5" name="Freeform 5"/>
          <p:cNvSpPr/>
          <p:nvPr/>
        </p:nvSpPr>
        <p:spPr>
          <a:xfrm>
            <a:off x="1926685" y="1164272"/>
            <a:ext cx="14130907" cy="8266580"/>
          </a:xfrm>
          <a:custGeom>
            <a:avLst/>
            <a:gdLst/>
            <a:ahLst/>
            <a:cxnLst/>
            <a:rect l="l" t="t" r="r" b="b"/>
            <a:pathLst>
              <a:path w="14130907" h="8266580">
                <a:moveTo>
                  <a:pt x="0" y="0"/>
                </a:moveTo>
                <a:lnTo>
                  <a:pt x="14130907" y="0"/>
                </a:lnTo>
                <a:lnTo>
                  <a:pt x="14130907" y="8266581"/>
                </a:lnTo>
                <a:lnTo>
                  <a:pt x="0" y="82665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4134365" y="1424759"/>
            <a:ext cx="3775731" cy="3178479"/>
          </a:xfrm>
          <a:custGeom>
            <a:avLst/>
            <a:gdLst/>
            <a:ahLst/>
            <a:cxnLst/>
            <a:rect l="l" t="t" r="r" b="b"/>
            <a:pathLst>
              <a:path w="3775731" h="3178479">
                <a:moveTo>
                  <a:pt x="0" y="0"/>
                </a:moveTo>
                <a:lnTo>
                  <a:pt x="3775731" y="0"/>
                </a:lnTo>
                <a:lnTo>
                  <a:pt x="3775731" y="3178480"/>
                </a:lnTo>
                <a:lnTo>
                  <a:pt x="0" y="31784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651184" flipH="1">
            <a:off x="-412693" y="943650"/>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3271929" y="447785"/>
            <a:ext cx="11440418" cy="580915"/>
          </a:xfrm>
          <a:prstGeom prst="rect">
            <a:avLst/>
          </a:prstGeom>
        </p:spPr>
        <p:txBody>
          <a:bodyPr lIns="0" tIns="0" rIns="0" bIns="0" rtlCol="0" anchor="t">
            <a:spAutoFit/>
          </a:bodyPr>
          <a:lstStyle/>
          <a:p>
            <a:pPr algn="ctr">
              <a:lnSpc>
                <a:spcPts val="4495"/>
              </a:lnSpc>
              <a:spcBef>
                <a:spcPct val="0"/>
              </a:spcBef>
            </a:pPr>
            <a:r>
              <a:rPr lang="en-US" sz="4495">
                <a:solidFill>
                  <a:srgbClr val="281C22"/>
                </a:solidFill>
                <a:latin typeface="Caveat Brush"/>
              </a:rPr>
              <a:t>OTOKONTROLÜ GELİŞTİRİCİ EBEVEYN ÇOCUK OYUNLARI</a:t>
            </a:r>
          </a:p>
        </p:txBody>
      </p:sp>
      <p:sp>
        <p:nvSpPr>
          <p:cNvPr id="13" name="TextBox 13"/>
          <p:cNvSpPr txBox="1"/>
          <p:nvPr/>
        </p:nvSpPr>
        <p:spPr>
          <a:xfrm>
            <a:off x="5831211" y="2119202"/>
            <a:ext cx="6319838" cy="1171465"/>
          </a:xfrm>
          <a:prstGeom prst="rect">
            <a:avLst/>
          </a:prstGeom>
        </p:spPr>
        <p:txBody>
          <a:bodyPr lIns="0" tIns="0" rIns="0" bIns="0" rtlCol="0" anchor="t">
            <a:spAutoFit/>
          </a:bodyPr>
          <a:lstStyle/>
          <a:p>
            <a:pPr algn="ctr">
              <a:lnSpc>
                <a:spcPts val="4495"/>
              </a:lnSpc>
              <a:spcBef>
                <a:spcPct val="0"/>
              </a:spcBef>
            </a:pPr>
            <a:r>
              <a:rPr lang="en-US" sz="4495">
                <a:solidFill>
                  <a:srgbClr val="F9F9F9"/>
                </a:solidFill>
                <a:latin typeface="Arimo"/>
              </a:rPr>
              <a:t>OYUN 1: HAYDI DANSA</a:t>
            </a:r>
          </a:p>
          <a:p>
            <a:pPr algn="ctr">
              <a:lnSpc>
                <a:spcPts val="4495"/>
              </a:lnSpc>
              <a:spcBef>
                <a:spcPct val="0"/>
              </a:spcBef>
            </a:pPr>
            <a:endParaRPr lang="en-US" sz="4495">
              <a:solidFill>
                <a:srgbClr val="F9F9F9"/>
              </a:solidFill>
              <a:latin typeface="Arimo"/>
            </a:endParaRPr>
          </a:p>
        </p:txBody>
      </p:sp>
      <p:sp>
        <p:nvSpPr>
          <p:cNvPr id="14" name="TextBox 14"/>
          <p:cNvSpPr txBox="1"/>
          <p:nvPr/>
        </p:nvSpPr>
        <p:spPr>
          <a:xfrm>
            <a:off x="2942821" y="2419231"/>
            <a:ext cx="11769526" cy="5781675"/>
          </a:xfrm>
          <a:prstGeom prst="rect">
            <a:avLst/>
          </a:prstGeom>
        </p:spPr>
        <p:txBody>
          <a:bodyPr lIns="0" tIns="0" rIns="0" bIns="0" rtlCol="0" anchor="t">
            <a:spAutoFit/>
          </a:bodyPr>
          <a:lstStyle/>
          <a:p>
            <a:pPr>
              <a:lnSpc>
                <a:spcPts val="3599"/>
              </a:lnSpc>
            </a:pPr>
            <a:endParaRPr/>
          </a:p>
          <a:p>
            <a:pPr>
              <a:lnSpc>
                <a:spcPts val="3599"/>
              </a:lnSpc>
            </a:pPr>
            <a:r>
              <a:rPr lang="en-US" sz="2999">
                <a:solidFill>
                  <a:srgbClr val="F9F9F9"/>
                </a:solidFill>
                <a:latin typeface="Exo 2 Bold"/>
              </a:rPr>
              <a:t>Hızlı müzikte yavaş dans etme, yavaş müzikte hızlı dans etme</a:t>
            </a:r>
          </a:p>
          <a:p>
            <a:pPr>
              <a:lnSpc>
                <a:spcPts val="3599"/>
              </a:lnSpc>
            </a:pPr>
            <a:endParaRPr lang="en-US" sz="2999">
              <a:solidFill>
                <a:srgbClr val="F9F9F9"/>
              </a:solidFill>
              <a:latin typeface="Exo 2 Bold"/>
            </a:endParaRPr>
          </a:p>
          <a:p>
            <a:pPr>
              <a:lnSpc>
                <a:spcPts val="3599"/>
              </a:lnSpc>
            </a:pPr>
            <a:r>
              <a:rPr lang="en-US" sz="2999">
                <a:solidFill>
                  <a:srgbClr val="FB565A"/>
                </a:solidFill>
                <a:latin typeface="Exo 2 Bold"/>
              </a:rPr>
              <a:t>Amaç: </a:t>
            </a:r>
            <a:r>
              <a:rPr lang="en-US" sz="2999">
                <a:solidFill>
                  <a:srgbClr val="F9F9F9"/>
                </a:solidFill>
                <a:latin typeface="Exo 2 Bold"/>
              </a:rPr>
              <a:t>Çocuklarda davranışlarını kontrol etme, dikkat becerileri, yönerge alma ve uygulama becerilerinin geliştirilmesi</a:t>
            </a:r>
          </a:p>
          <a:p>
            <a:pPr>
              <a:lnSpc>
                <a:spcPts val="3599"/>
              </a:lnSpc>
            </a:pPr>
            <a:endParaRPr lang="en-US" sz="2999">
              <a:solidFill>
                <a:srgbClr val="F9F9F9"/>
              </a:solidFill>
              <a:latin typeface="Exo 2 Bold"/>
            </a:endParaRPr>
          </a:p>
          <a:p>
            <a:pPr>
              <a:lnSpc>
                <a:spcPts val="3599"/>
              </a:lnSpc>
            </a:pPr>
            <a:r>
              <a:rPr lang="en-US" sz="2999">
                <a:solidFill>
                  <a:srgbClr val="FB565A"/>
                </a:solidFill>
                <a:latin typeface="Exo 2 Bold"/>
              </a:rPr>
              <a:t>Yönerge: </a:t>
            </a:r>
            <a:r>
              <a:rPr lang="en-US" sz="2999">
                <a:solidFill>
                  <a:srgbClr val="F9F9F9"/>
                </a:solidFill>
                <a:latin typeface="Exo 2 Bold"/>
              </a:rPr>
              <a:t>Çocuğunuzla hızlı ritimli ve yavaş ritimli birer müzik seçin.Önce yavaş müzikle hızlı dans etmeye çalışın.Ardından hızlı müzikle yavaş dans etmeye çalışın.</a:t>
            </a:r>
          </a:p>
          <a:p>
            <a:pPr>
              <a:lnSpc>
                <a:spcPts val="3599"/>
              </a:lnSpc>
            </a:pPr>
            <a:endParaRPr lang="en-US" sz="2999">
              <a:solidFill>
                <a:srgbClr val="F9F9F9"/>
              </a:solidFill>
              <a:latin typeface="Exo 2 Bold"/>
            </a:endParaRPr>
          </a:p>
          <a:p>
            <a:pPr>
              <a:lnSpc>
                <a:spcPts val="3599"/>
              </a:lnSpc>
            </a:pPr>
            <a:r>
              <a:rPr lang="en-US" sz="2999">
                <a:solidFill>
                  <a:srgbClr val="F9F9F9"/>
                </a:solidFill>
                <a:latin typeface="Exo 2 Bold"/>
              </a:rPr>
              <a:t>Buna benzer oyunların kurallarını tersine çevirerek evde hep birlikteoynayabilirsiniz.</a:t>
            </a:r>
          </a:p>
          <a:p>
            <a:pPr algn="l">
              <a:lnSpc>
                <a:spcPts val="3240"/>
              </a:lnSpc>
            </a:pPr>
            <a:endParaRPr lang="en-US" sz="2999">
              <a:solidFill>
                <a:srgbClr val="F9F9F9"/>
              </a:solidFill>
              <a:latin typeface="Exo 2 Bo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rot="-2700000">
            <a:off x="12563812" y="6185585"/>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3" name="TextBox 3"/>
          <p:cNvSpPr txBox="1"/>
          <p:nvPr/>
        </p:nvSpPr>
        <p:spPr>
          <a:xfrm>
            <a:off x="4767618" y="6381160"/>
            <a:ext cx="8449039" cy="1788115"/>
          </a:xfrm>
          <a:prstGeom prst="rect">
            <a:avLst/>
          </a:prstGeom>
        </p:spPr>
        <p:txBody>
          <a:bodyPr lIns="0" tIns="0" rIns="0" bIns="0" rtlCol="0" anchor="t">
            <a:spAutoFit/>
          </a:bodyPr>
          <a:lstStyle/>
          <a:p>
            <a:pPr algn="ctr">
              <a:lnSpc>
                <a:spcPts val="13400"/>
              </a:lnSpc>
            </a:pPr>
            <a:r>
              <a:rPr lang="en-US" sz="13400">
                <a:solidFill>
                  <a:srgbClr val="333331"/>
                </a:solidFill>
                <a:latin typeface="Caveat Brush"/>
              </a:rPr>
              <a:t>Thank You!</a:t>
            </a:r>
          </a:p>
        </p:txBody>
      </p:sp>
      <p:sp>
        <p:nvSpPr>
          <p:cNvPr id="4" name="Freeform 4"/>
          <p:cNvSpPr/>
          <p:nvPr/>
        </p:nvSpPr>
        <p:spPr>
          <a:xfrm rot="2583084" flipH="1">
            <a:off x="3877570" y="6284329"/>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5" name="Freeform 5"/>
          <p:cNvSpPr/>
          <p:nvPr/>
        </p:nvSpPr>
        <p:spPr>
          <a:xfrm>
            <a:off x="1926685" y="1164272"/>
            <a:ext cx="14130907" cy="8266580"/>
          </a:xfrm>
          <a:custGeom>
            <a:avLst/>
            <a:gdLst/>
            <a:ahLst/>
            <a:cxnLst/>
            <a:rect l="l" t="t" r="r" b="b"/>
            <a:pathLst>
              <a:path w="14130907" h="8266580">
                <a:moveTo>
                  <a:pt x="0" y="0"/>
                </a:moveTo>
                <a:lnTo>
                  <a:pt x="14130907" y="0"/>
                </a:lnTo>
                <a:lnTo>
                  <a:pt x="14130907" y="8266581"/>
                </a:lnTo>
                <a:lnTo>
                  <a:pt x="0" y="82665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4134365" y="1424759"/>
            <a:ext cx="3775731" cy="3178479"/>
          </a:xfrm>
          <a:custGeom>
            <a:avLst/>
            <a:gdLst/>
            <a:ahLst/>
            <a:cxnLst/>
            <a:rect l="l" t="t" r="r" b="b"/>
            <a:pathLst>
              <a:path w="3775731" h="3178479">
                <a:moveTo>
                  <a:pt x="0" y="0"/>
                </a:moveTo>
                <a:lnTo>
                  <a:pt x="3775731" y="0"/>
                </a:lnTo>
                <a:lnTo>
                  <a:pt x="3775731" y="3178480"/>
                </a:lnTo>
                <a:lnTo>
                  <a:pt x="0" y="31784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651184" flipH="1">
            <a:off x="-412693" y="943650"/>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3271929" y="447785"/>
            <a:ext cx="11440418" cy="580915"/>
          </a:xfrm>
          <a:prstGeom prst="rect">
            <a:avLst/>
          </a:prstGeom>
        </p:spPr>
        <p:txBody>
          <a:bodyPr lIns="0" tIns="0" rIns="0" bIns="0" rtlCol="0" anchor="t">
            <a:spAutoFit/>
          </a:bodyPr>
          <a:lstStyle/>
          <a:p>
            <a:pPr algn="ctr">
              <a:lnSpc>
                <a:spcPts val="4495"/>
              </a:lnSpc>
              <a:spcBef>
                <a:spcPct val="0"/>
              </a:spcBef>
            </a:pPr>
            <a:r>
              <a:rPr lang="en-US" sz="4495">
                <a:solidFill>
                  <a:srgbClr val="281C22"/>
                </a:solidFill>
                <a:latin typeface="Caveat Brush"/>
              </a:rPr>
              <a:t>OTOKONTROLÜ GELİŞTİRİCİ EBEVEYN ÇOCUK OYUNLARI</a:t>
            </a:r>
          </a:p>
        </p:txBody>
      </p:sp>
      <p:sp>
        <p:nvSpPr>
          <p:cNvPr id="13" name="TextBox 13"/>
          <p:cNvSpPr txBox="1"/>
          <p:nvPr/>
        </p:nvSpPr>
        <p:spPr>
          <a:xfrm>
            <a:off x="4237658" y="1980494"/>
            <a:ext cx="9812685" cy="1171465"/>
          </a:xfrm>
          <a:prstGeom prst="rect">
            <a:avLst/>
          </a:prstGeom>
        </p:spPr>
        <p:txBody>
          <a:bodyPr lIns="0" tIns="0" rIns="0" bIns="0" rtlCol="0" anchor="t">
            <a:spAutoFit/>
          </a:bodyPr>
          <a:lstStyle/>
          <a:p>
            <a:pPr algn="ctr">
              <a:lnSpc>
                <a:spcPts val="4495"/>
              </a:lnSpc>
              <a:spcBef>
                <a:spcPct val="0"/>
              </a:spcBef>
            </a:pPr>
            <a:r>
              <a:rPr lang="en-US" sz="4495">
                <a:solidFill>
                  <a:srgbClr val="F9F9F9"/>
                </a:solidFill>
                <a:latin typeface="Arimo"/>
              </a:rPr>
              <a:t>OYUN 2: KIRMIZI-YEŞIL IŞIK OYUNU</a:t>
            </a:r>
          </a:p>
          <a:p>
            <a:pPr algn="ctr">
              <a:lnSpc>
                <a:spcPts val="4495"/>
              </a:lnSpc>
              <a:spcBef>
                <a:spcPct val="0"/>
              </a:spcBef>
            </a:pPr>
            <a:endParaRPr lang="en-US" sz="4495">
              <a:solidFill>
                <a:srgbClr val="F9F9F9"/>
              </a:solidFill>
              <a:latin typeface="Arimo"/>
            </a:endParaRPr>
          </a:p>
        </p:txBody>
      </p:sp>
      <p:sp>
        <p:nvSpPr>
          <p:cNvPr id="14" name="TextBox 14"/>
          <p:cNvSpPr txBox="1"/>
          <p:nvPr/>
        </p:nvSpPr>
        <p:spPr>
          <a:xfrm>
            <a:off x="3107375" y="2854400"/>
            <a:ext cx="11769526" cy="4886325"/>
          </a:xfrm>
          <a:prstGeom prst="rect">
            <a:avLst/>
          </a:prstGeom>
        </p:spPr>
        <p:txBody>
          <a:bodyPr lIns="0" tIns="0" rIns="0" bIns="0" rtlCol="0" anchor="t">
            <a:spAutoFit/>
          </a:bodyPr>
          <a:lstStyle/>
          <a:p>
            <a:pPr>
              <a:lnSpc>
                <a:spcPts val="3599"/>
              </a:lnSpc>
            </a:pPr>
            <a:endParaRPr/>
          </a:p>
          <a:p>
            <a:pPr>
              <a:lnSpc>
                <a:spcPts val="3599"/>
              </a:lnSpc>
            </a:pPr>
            <a:r>
              <a:rPr lang="en-US" sz="2999">
                <a:solidFill>
                  <a:srgbClr val="FB565A"/>
                </a:solidFill>
                <a:latin typeface="Exo 2 Bold"/>
              </a:rPr>
              <a:t>Amaç: </a:t>
            </a:r>
            <a:r>
              <a:rPr lang="en-US" sz="2999">
                <a:solidFill>
                  <a:srgbClr val="F9F9F9"/>
                </a:solidFill>
                <a:latin typeface="Exo 2 Bold"/>
              </a:rPr>
              <a:t>Öz düzenleme becerilerinin geliştirilmesi</a:t>
            </a:r>
          </a:p>
          <a:p>
            <a:pPr>
              <a:lnSpc>
                <a:spcPts val="3599"/>
              </a:lnSpc>
            </a:pPr>
            <a:endParaRPr lang="en-US" sz="2999">
              <a:solidFill>
                <a:srgbClr val="F9F9F9"/>
              </a:solidFill>
              <a:latin typeface="Exo 2 Bold"/>
            </a:endParaRPr>
          </a:p>
          <a:p>
            <a:pPr>
              <a:lnSpc>
                <a:spcPts val="3599"/>
              </a:lnSpc>
            </a:pPr>
            <a:r>
              <a:rPr lang="en-US" sz="2999">
                <a:solidFill>
                  <a:srgbClr val="FB565A"/>
                </a:solidFill>
                <a:latin typeface="Exo 2 Bold"/>
              </a:rPr>
              <a:t>Yönerge: </a:t>
            </a:r>
            <a:r>
              <a:rPr lang="en-US" sz="2999">
                <a:solidFill>
                  <a:srgbClr val="F9F9F9"/>
                </a:solidFill>
                <a:latin typeface="Exo 2 Bold"/>
              </a:rPr>
              <a:t>Çocuklara trafikte taşıtların kırmızı ışıkta durmaları, yeşil ışıkta geçmeleri gerektiği kuralı hatırlatılır. Elinize kırmızı ve yeşil renk olmak üzere iki kağıt alın. Şimdi trafik kurallarının tersi yönde hareket edeceğinizi ifade edin.Kırmızı kağıdı gösterdiğinizde çocuğun hareket etmesini ,yeşil kağıdı gösterdiğinizde durması gerektiğini ifade edin. Çocuğunuzun dikkat ve odaklanma sürecini gözlemleyin.</a:t>
            </a:r>
          </a:p>
          <a:p>
            <a:pPr algn="l">
              <a:lnSpc>
                <a:spcPts val="3240"/>
              </a:lnSpc>
            </a:pPr>
            <a:endParaRPr lang="en-US" sz="2999">
              <a:solidFill>
                <a:srgbClr val="F9F9F9"/>
              </a:solidFill>
              <a:latin typeface="Exo 2 Bo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rot="-2700000">
            <a:off x="12563812" y="6185585"/>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3" name="TextBox 3"/>
          <p:cNvSpPr txBox="1"/>
          <p:nvPr/>
        </p:nvSpPr>
        <p:spPr>
          <a:xfrm>
            <a:off x="4767618" y="6381160"/>
            <a:ext cx="8449039" cy="1788115"/>
          </a:xfrm>
          <a:prstGeom prst="rect">
            <a:avLst/>
          </a:prstGeom>
        </p:spPr>
        <p:txBody>
          <a:bodyPr lIns="0" tIns="0" rIns="0" bIns="0" rtlCol="0" anchor="t">
            <a:spAutoFit/>
          </a:bodyPr>
          <a:lstStyle/>
          <a:p>
            <a:pPr algn="ctr">
              <a:lnSpc>
                <a:spcPts val="13400"/>
              </a:lnSpc>
            </a:pPr>
            <a:r>
              <a:rPr lang="en-US" sz="13400">
                <a:solidFill>
                  <a:srgbClr val="333331"/>
                </a:solidFill>
                <a:latin typeface="Caveat Brush"/>
              </a:rPr>
              <a:t>Thank You!</a:t>
            </a:r>
          </a:p>
        </p:txBody>
      </p:sp>
      <p:sp>
        <p:nvSpPr>
          <p:cNvPr id="4" name="Freeform 4"/>
          <p:cNvSpPr/>
          <p:nvPr/>
        </p:nvSpPr>
        <p:spPr>
          <a:xfrm rot="2583084" flipH="1">
            <a:off x="3877570" y="6284329"/>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5" name="Freeform 5"/>
          <p:cNvSpPr/>
          <p:nvPr/>
        </p:nvSpPr>
        <p:spPr>
          <a:xfrm>
            <a:off x="1926685" y="1164272"/>
            <a:ext cx="14130907" cy="8266580"/>
          </a:xfrm>
          <a:custGeom>
            <a:avLst/>
            <a:gdLst/>
            <a:ahLst/>
            <a:cxnLst/>
            <a:rect l="l" t="t" r="r" b="b"/>
            <a:pathLst>
              <a:path w="14130907" h="8266580">
                <a:moveTo>
                  <a:pt x="0" y="0"/>
                </a:moveTo>
                <a:lnTo>
                  <a:pt x="14130907" y="0"/>
                </a:lnTo>
                <a:lnTo>
                  <a:pt x="14130907" y="8266581"/>
                </a:lnTo>
                <a:lnTo>
                  <a:pt x="0" y="82665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4134365" y="1424759"/>
            <a:ext cx="3775731" cy="3178479"/>
          </a:xfrm>
          <a:custGeom>
            <a:avLst/>
            <a:gdLst/>
            <a:ahLst/>
            <a:cxnLst/>
            <a:rect l="l" t="t" r="r" b="b"/>
            <a:pathLst>
              <a:path w="3775731" h="3178479">
                <a:moveTo>
                  <a:pt x="0" y="0"/>
                </a:moveTo>
                <a:lnTo>
                  <a:pt x="3775731" y="0"/>
                </a:lnTo>
                <a:lnTo>
                  <a:pt x="3775731" y="3178480"/>
                </a:lnTo>
                <a:lnTo>
                  <a:pt x="0" y="31784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651184" flipH="1">
            <a:off x="-412693" y="943650"/>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3271929" y="447785"/>
            <a:ext cx="11440418" cy="580915"/>
          </a:xfrm>
          <a:prstGeom prst="rect">
            <a:avLst/>
          </a:prstGeom>
        </p:spPr>
        <p:txBody>
          <a:bodyPr lIns="0" tIns="0" rIns="0" bIns="0" rtlCol="0" anchor="t">
            <a:spAutoFit/>
          </a:bodyPr>
          <a:lstStyle/>
          <a:p>
            <a:pPr algn="ctr">
              <a:lnSpc>
                <a:spcPts val="4495"/>
              </a:lnSpc>
              <a:spcBef>
                <a:spcPct val="0"/>
              </a:spcBef>
            </a:pPr>
            <a:r>
              <a:rPr lang="en-US" sz="4495">
                <a:solidFill>
                  <a:srgbClr val="281C22"/>
                </a:solidFill>
                <a:latin typeface="Caveat Brush"/>
              </a:rPr>
              <a:t>OTOKONTROLÜ GELİŞTİRİCİ EBEVEYN ÇOCUK OYUNLARI</a:t>
            </a:r>
          </a:p>
        </p:txBody>
      </p:sp>
      <p:sp>
        <p:nvSpPr>
          <p:cNvPr id="13" name="TextBox 13"/>
          <p:cNvSpPr txBox="1"/>
          <p:nvPr/>
        </p:nvSpPr>
        <p:spPr>
          <a:xfrm>
            <a:off x="3466622" y="1953196"/>
            <a:ext cx="10477946" cy="979696"/>
          </a:xfrm>
          <a:prstGeom prst="rect">
            <a:avLst/>
          </a:prstGeom>
        </p:spPr>
        <p:txBody>
          <a:bodyPr lIns="0" tIns="0" rIns="0" bIns="0" rtlCol="0" anchor="t">
            <a:spAutoFit/>
          </a:bodyPr>
          <a:lstStyle/>
          <a:p>
            <a:pPr algn="ctr">
              <a:lnSpc>
                <a:spcPts val="3695"/>
              </a:lnSpc>
              <a:spcBef>
                <a:spcPct val="0"/>
              </a:spcBef>
            </a:pPr>
            <a:r>
              <a:rPr lang="en-US" sz="3695">
                <a:solidFill>
                  <a:srgbClr val="F9F9F9"/>
                </a:solidFill>
                <a:latin typeface="Arimo"/>
              </a:rPr>
              <a:t>OYUN 3: SÖYLEDIĞIMI YAP, YAPTIĞIMI YAPMA</a:t>
            </a:r>
          </a:p>
          <a:p>
            <a:pPr algn="ctr">
              <a:lnSpc>
                <a:spcPts val="3695"/>
              </a:lnSpc>
              <a:spcBef>
                <a:spcPct val="0"/>
              </a:spcBef>
            </a:pPr>
            <a:endParaRPr lang="en-US" sz="3695">
              <a:solidFill>
                <a:srgbClr val="F9F9F9"/>
              </a:solidFill>
              <a:latin typeface="Arimo"/>
            </a:endParaRPr>
          </a:p>
        </p:txBody>
      </p:sp>
      <p:sp>
        <p:nvSpPr>
          <p:cNvPr id="14" name="TextBox 14"/>
          <p:cNvSpPr txBox="1"/>
          <p:nvPr/>
        </p:nvSpPr>
        <p:spPr>
          <a:xfrm>
            <a:off x="3107375" y="2700338"/>
            <a:ext cx="11769526" cy="5781675"/>
          </a:xfrm>
          <a:prstGeom prst="rect">
            <a:avLst/>
          </a:prstGeom>
        </p:spPr>
        <p:txBody>
          <a:bodyPr lIns="0" tIns="0" rIns="0" bIns="0" rtlCol="0" anchor="t">
            <a:spAutoFit/>
          </a:bodyPr>
          <a:lstStyle/>
          <a:p>
            <a:pPr>
              <a:lnSpc>
                <a:spcPts val="3599"/>
              </a:lnSpc>
            </a:pPr>
            <a:endParaRPr/>
          </a:p>
          <a:p>
            <a:pPr>
              <a:lnSpc>
                <a:spcPts val="3599"/>
              </a:lnSpc>
            </a:pPr>
            <a:r>
              <a:rPr lang="en-US" sz="2999">
                <a:solidFill>
                  <a:srgbClr val="FB565A"/>
                </a:solidFill>
                <a:latin typeface="Exo 2 Bold"/>
              </a:rPr>
              <a:t>Amaç: </a:t>
            </a:r>
            <a:r>
              <a:rPr lang="en-US" sz="2999">
                <a:solidFill>
                  <a:srgbClr val="F9F9F9"/>
                </a:solidFill>
                <a:latin typeface="Exo 2 Bold"/>
              </a:rPr>
              <a:t>Öz düzenleme ve dikkat becerilerinin geliştirilmesi</a:t>
            </a:r>
          </a:p>
          <a:p>
            <a:pPr>
              <a:lnSpc>
                <a:spcPts val="3599"/>
              </a:lnSpc>
            </a:pPr>
            <a:endParaRPr lang="en-US" sz="2999">
              <a:solidFill>
                <a:srgbClr val="F9F9F9"/>
              </a:solidFill>
              <a:latin typeface="Exo 2 Bold"/>
            </a:endParaRPr>
          </a:p>
          <a:p>
            <a:pPr>
              <a:lnSpc>
                <a:spcPts val="3599"/>
              </a:lnSpc>
            </a:pPr>
            <a:r>
              <a:rPr lang="en-US" sz="2999">
                <a:solidFill>
                  <a:srgbClr val="FB565A"/>
                </a:solidFill>
                <a:latin typeface="Exo 2 Bold"/>
              </a:rPr>
              <a:t>Yönerge: </a:t>
            </a:r>
            <a:r>
              <a:rPr lang="en-US" sz="2999">
                <a:solidFill>
                  <a:srgbClr val="F9F9F9"/>
                </a:solidFill>
                <a:latin typeface="Exo 2 Bold"/>
              </a:rPr>
              <a:t>Oyun en az iki kişi ile oynanır. Bir lider seçilir. Lider bazı yönergeler verir. Oyuncularda bu yönergeleri yerine getirmeye çalışır. Oyuncuların amacı liderin yaptığını değil söylediğini yapmaktır. Örneğin; lider «burnuna dokun» dediğinde oyuncular burunlarına dokunur. Ancak lider yönergeyi verirken söylediğine uygun olmayan hareketler yapar. Örneğin; « burnuna dokun» derken kulaklarına dokunur. Oyunculardan şaşırıp burnuna dokunmak yerine kulaklarına dokunan ya da başka bir şey yapan olursa oyundan çıkar. Sona kalan oyuncu oyunu kazanır.</a:t>
            </a:r>
          </a:p>
          <a:p>
            <a:pPr algn="l">
              <a:lnSpc>
                <a:spcPts val="3240"/>
              </a:lnSpc>
            </a:pPr>
            <a:endParaRPr lang="en-US" sz="2999">
              <a:solidFill>
                <a:srgbClr val="F9F9F9"/>
              </a:solidFill>
              <a:latin typeface="Exo 2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rot="2154866">
            <a:off x="-441269" y="516543"/>
            <a:ext cx="4349599" cy="4025356"/>
          </a:xfrm>
          <a:custGeom>
            <a:avLst/>
            <a:gdLst/>
            <a:ahLst/>
            <a:cxnLst/>
            <a:rect l="l" t="t" r="r" b="b"/>
            <a:pathLst>
              <a:path w="4349599" h="4025356">
                <a:moveTo>
                  <a:pt x="0" y="0"/>
                </a:moveTo>
                <a:lnTo>
                  <a:pt x="4349599" y="0"/>
                </a:lnTo>
                <a:lnTo>
                  <a:pt x="4349599" y="4025356"/>
                </a:lnTo>
                <a:lnTo>
                  <a:pt x="0" y="40253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771102" y="2529221"/>
            <a:ext cx="1488198" cy="1868742"/>
          </a:xfrm>
          <a:custGeom>
            <a:avLst/>
            <a:gdLst/>
            <a:ahLst/>
            <a:cxnLst/>
            <a:rect l="l" t="t" r="r" b="b"/>
            <a:pathLst>
              <a:path w="1488198" h="1868742">
                <a:moveTo>
                  <a:pt x="0" y="0"/>
                </a:moveTo>
                <a:lnTo>
                  <a:pt x="1488198" y="0"/>
                </a:lnTo>
                <a:lnTo>
                  <a:pt x="1488198" y="1868742"/>
                </a:lnTo>
                <a:lnTo>
                  <a:pt x="0" y="18687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38245">
            <a:off x="15208759" y="7707017"/>
            <a:ext cx="1827519" cy="1777678"/>
          </a:xfrm>
          <a:custGeom>
            <a:avLst/>
            <a:gdLst/>
            <a:ahLst/>
            <a:cxnLst/>
            <a:rect l="l" t="t" r="r" b="b"/>
            <a:pathLst>
              <a:path w="1827519" h="1777678">
                <a:moveTo>
                  <a:pt x="0" y="0"/>
                </a:moveTo>
                <a:lnTo>
                  <a:pt x="1827519" y="0"/>
                </a:lnTo>
                <a:lnTo>
                  <a:pt x="1827519" y="1777678"/>
                </a:lnTo>
                <a:lnTo>
                  <a:pt x="0" y="17776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399069">
            <a:off x="455780" y="6750943"/>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253409">
            <a:off x="13032338" y="-1569619"/>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7"/>
          <p:cNvSpPr txBox="1"/>
          <p:nvPr/>
        </p:nvSpPr>
        <p:spPr>
          <a:xfrm>
            <a:off x="3078399" y="5406742"/>
            <a:ext cx="13044120" cy="1953260"/>
          </a:xfrm>
          <a:prstGeom prst="rect">
            <a:avLst/>
          </a:prstGeom>
        </p:spPr>
        <p:txBody>
          <a:bodyPr lIns="0" tIns="0" rIns="0" bIns="0" rtlCol="0" anchor="t">
            <a:spAutoFit/>
          </a:bodyPr>
          <a:lstStyle/>
          <a:p>
            <a:pPr>
              <a:lnSpc>
                <a:spcPts val="7840"/>
              </a:lnSpc>
            </a:pPr>
            <a:r>
              <a:rPr lang="en-US" sz="5600" dirty="0" err="1">
                <a:solidFill>
                  <a:srgbClr val="000000"/>
                </a:solidFill>
                <a:latin typeface="Glacial Indifference"/>
              </a:rPr>
              <a:t>En</a:t>
            </a:r>
            <a:r>
              <a:rPr lang="en-US" sz="5600" dirty="0">
                <a:solidFill>
                  <a:srgbClr val="000000"/>
                </a:solidFill>
                <a:latin typeface="Glacial Indifference"/>
              </a:rPr>
              <a:t> </a:t>
            </a:r>
            <a:r>
              <a:rPr lang="en-US" sz="5600" dirty="0" err="1">
                <a:solidFill>
                  <a:srgbClr val="000000"/>
                </a:solidFill>
                <a:latin typeface="Glacial Indifference"/>
              </a:rPr>
              <a:t>yalın</a:t>
            </a:r>
            <a:r>
              <a:rPr lang="en-US" sz="5600" dirty="0">
                <a:solidFill>
                  <a:srgbClr val="000000"/>
                </a:solidFill>
                <a:latin typeface="Glacial Indifference"/>
              </a:rPr>
              <a:t> </a:t>
            </a:r>
            <a:r>
              <a:rPr lang="en-US" sz="5600" dirty="0" err="1">
                <a:solidFill>
                  <a:srgbClr val="000000"/>
                </a:solidFill>
                <a:latin typeface="Glacial Indifference"/>
              </a:rPr>
              <a:t>hali</a:t>
            </a:r>
            <a:r>
              <a:rPr lang="en-US" sz="5600" dirty="0">
                <a:solidFill>
                  <a:srgbClr val="000000"/>
                </a:solidFill>
                <a:latin typeface="Glacial Indifference"/>
              </a:rPr>
              <a:t> </a:t>
            </a:r>
            <a:r>
              <a:rPr lang="en-US" sz="5600" dirty="0" err="1">
                <a:solidFill>
                  <a:srgbClr val="000000"/>
                </a:solidFill>
                <a:latin typeface="Glacial Indifference"/>
              </a:rPr>
              <a:t>duygu</a:t>
            </a:r>
            <a:r>
              <a:rPr lang="en-US" sz="5600" dirty="0">
                <a:solidFill>
                  <a:srgbClr val="000000"/>
                </a:solidFill>
                <a:latin typeface="Glacial Indifference"/>
              </a:rPr>
              <a:t>, </a:t>
            </a:r>
            <a:r>
              <a:rPr lang="en-US" sz="5600" dirty="0" err="1">
                <a:solidFill>
                  <a:srgbClr val="000000"/>
                </a:solidFill>
                <a:latin typeface="Glacial Indifference"/>
              </a:rPr>
              <a:t>düşünce</a:t>
            </a:r>
            <a:r>
              <a:rPr lang="en-US" sz="5600" dirty="0">
                <a:solidFill>
                  <a:srgbClr val="000000"/>
                </a:solidFill>
                <a:latin typeface="Glacial Indifference"/>
              </a:rPr>
              <a:t> </a:t>
            </a:r>
            <a:r>
              <a:rPr lang="en-US" sz="5600" dirty="0" err="1">
                <a:solidFill>
                  <a:srgbClr val="000000"/>
                </a:solidFill>
                <a:latin typeface="Glacial Indifference"/>
              </a:rPr>
              <a:t>ve</a:t>
            </a:r>
            <a:r>
              <a:rPr lang="en-US" sz="5600" dirty="0">
                <a:solidFill>
                  <a:srgbClr val="000000"/>
                </a:solidFill>
                <a:latin typeface="Glacial Indifference"/>
              </a:rPr>
              <a:t> </a:t>
            </a:r>
            <a:r>
              <a:rPr lang="en-US" sz="5600" dirty="0" err="1">
                <a:solidFill>
                  <a:srgbClr val="000000"/>
                </a:solidFill>
                <a:latin typeface="Glacial Indifference"/>
              </a:rPr>
              <a:t>dürtüleri</a:t>
            </a:r>
            <a:r>
              <a:rPr lang="en-US" sz="5600" dirty="0">
                <a:solidFill>
                  <a:srgbClr val="000000"/>
                </a:solidFill>
                <a:latin typeface="Glacial Indifference"/>
              </a:rPr>
              <a:t> </a:t>
            </a:r>
            <a:r>
              <a:rPr lang="en-US" sz="5600" dirty="0" err="1">
                <a:solidFill>
                  <a:srgbClr val="000000"/>
                </a:solidFill>
                <a:latin typeface="Glacial Indifference"/>
              </a:rPr>
              <a:t>kontrol</a:t>
            </a:r>
            <a:r>
              <a:rPr lang="en-US" sz="5600" dirty="0">
                <a:solidFill>
                  <a:srgbClr val="000000"/>
                </a:solidFill>
                <a:latin typeface="Glacial Indifference"/>
              </a:rPr>
              <a:t> </a:t>
            </a:r>
            <a:r>
              <a:rPr lang="en-US" sz="5600" dirty="0" err="1">
                <a:solidFill>
                  <a:srgbClr val="000000"/>
                </a:solidFill>
                <a:latin typeface="Glacial Indifference"/>
              </a:rPr>
              <a:t>edebilme</a:t>
            </a:r>
            <a:r>
              <a:rPr lang="en-US" sz="5600" dirty="0">
                <a:solidFill>
                  <a:srgbClr val="000000"/>
                </a:solidFill>
                <a:latin typeface="Glacial Indifference"/>
              </a:rPr>
              <a:t> </a:t>
            </a:r>
            <a:r>
              <a:rPr lang="en-US" sz="5600" dirty="0" err="1">
                <a:solidFill>
                  <a:srgbClr val="000000"/>
                </a:solidFill>
                <a:latin typeface="Glacial Indifference"/>
              </a:rPr>
              <a:t>becerisidir</a:t>
            </a:r>
            <a:r>
              <a:rPr lang="en-US" sz="5600" dirty="0">
                <a:solidFill>
                  <a:srgbClr val="000000"/>
                </a:solidFill>
                <a:latin typeface="Glacial Indifference"/>
              </a:rPr>
              <a:t>.</a:t>
            </a:r>
          </a:p>
        </p:txBody>
      </p:sp>
      <p:sp>
        <p:nvSpPr>
          <p:cNvPr id="8" name="TextBox 8"/>
          <p:cNvSpPr txBox="1"/>
          <p:nvPr/>
        </p:nvSpPr>
        <p:spPr>
          <a:xfrm>
            <a:off x="5078729" y="2020146"/>
            <a:ext cx="10234400" cy="3039293"/>
          </a:xfrm>
          <a:prstGeom prst="rect">
            <a:avLst/>
          </a:prstGeom>
        </p:spPr>
        <p:txBody>
          <a:bodyPr lIns="0" tIns="0" rIns="0" bIns="0" rtlCol="0" anchor="t">
            <a:spAutoFit/>
          </a:bodyPr>
          <a:lstStyle/>
          <a:p>
            <a:pPr>
              <a:lnSpc>
                <a:spcPts val="7888"/>
              </a:lnSpc>
            </a:pPr>
            <a:r>
              <a:rPr lang="en-US" sz="7888" spc="-307">
                <a:solidFill>
                  <a:srgbClr val="4062B7"/>
                </a:solidFill>
                <a:latin typeface="Caveat Brush"/>
              </a:rPr>
              <a:t>OTOKONTROL NEDİR?</a:t>
            </a:r>
          </a:p>
          <a:p>
            <a:pPr>
              <a:lnSpc>
                <a:spcPts val="7888"/>
              </a:lnSpc>
            </a:pPr>
            <a:r>
              <a:rPr lang="en-US" sz="7888" spc="-307">
                <a:solidFill>
                  <a:srgbClr val="4062B7"/>
                </a:solidFill>
                <a:latin typeface="Caveat Brush"/>
              </a:rPr>
              <a:t>(ÖZDENETİM/ÖZ DİSİPLİN)</a:t>
            </a:r>
          </a:p>
          <a:p>
            <a:pPr>
              <a:lnSpc>
                <a:spcPts val="7888"/>
              </a:lnSpc>
            </a:pPr>
            <a:endParaRPr lang="en-US" sz="7888" spc="-307">
              <a:solidFill>
                <a:srgbClr val="4062B7"/>
              </a:solidFill>
              <a:latin typeface="Caveat Brush"/>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543" y="604204"/>
            <a:ext cx="12812913" cy="907859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017" y="651835"/>
            <a:ext cx="12831966" cy="898332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rot="-2700000">
            <a:off x="13327002" y="4494975"/>
            <a:ext cx="1844802" cy="1931615"/>
          </a:xfrm>
          <a:custGeom>
            <a:avLst/>
            <a:gdLst/>
            <a:ahLst/>
            <a:cxnLst/>
            <a:rect l="l" t="t" r="r" b="b"/>
            <a:pathLst>
              <a:path w="1844802" h="1931615">
                <a:moveTo>
                  <a:pt x="0" y="0"/>
                </a:moveTo>
                <a:lnTo>
                  <a:pt x="1844802" y="0"/>
                </a:lnTo>
                <a:lnTo>
                  <a:pt x="1844802" y="1931615"/>
                </a:lnTo>
                <a:lnTo>
                  <a:pt x="0" y="1931615"/>
                </a:lnTo>
                <a:lnTo>
                  <a:pt x="0"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3" name="TextBox 3"/>
          <p:cNvSpPr txBox="1"/>
          <p:nvPr/>
        </p:nvSpPr>
        <p:spPr>
          <a:xfrm>
            <a:off x="4799971" y="3525518"/>
            <a:ext cx="8449039" cy="3483614"/>
          </a:xfrm>
          <a:prstGeom prst="rect">
            <a:avLst/>
          </a:prstGeom>
        </p:spPr>
        <p:txBody>
          <a:bodyPr lIns="0" tIns="0" rIns="0" bIns="0" rtlCol="0" anchor="t">
            <a:spAutoFit/>
          </a:bodyPr>
          <a:lstStyle/>
          <a:p>
            <a:pPr algn="ctr">
              <a:lnSpc>
                <a:spcPts val="13400"/>
              </a:lnSpc>
            </a:pPr>
            <a:r>
              <a:rPr lang="en-US" sz="13400">
                <a:solidFill>
                  <a:srgbClr val="333331"/>
                </a:solidFill>
                <a:latin typeface="Caveat Brush"/>
              </a:rPr>
              <a:t>Teşekkür Ederiz.</a:t>
            </a:r>
          </a:p>
        </p:txBody>
      </p:sp>
      <p:sp>
        <p:nvSpPr>
          <p:cNvPr id="4" name="Freeform 4"/>
          <p:cNvSpPr/>
          <p:nvPr/>
        </p:nvSpPr>
        <p:spPr>
          <a:xfrm rot="2583084" flipH="1">
            <a:off x="3353770" y="4494704"/>
            <a:ext cx="1844802" cy="1931615"/>
          </a:xfrm>
          <a:custGeom>
            <a:avLst/>
            <a:gdLst/>
            <a:ahLst/>
            <a:cxnLst/>
            <a:rect l="l" t="t" r="r" b="b"/>
            <a:pathLst>
              <a:path w="1844802" h="1931615">
                <a:moveTo>
                  <a:pt x="1844802" y="0"/>
                </a:moveTo>
                <a:lnTo>
                  <a:pt x="0" y="0"/>
                </a:lnTo>
                <a:lnTo>
                  <a:pt x="0" y="1931614"/>
                </a:lnTo>
                <a:lnTo>
                  <a:pt x="1844802" y="1931614"/>
                </a:lnTo>
                <a:lnTo>
                  <a:pt x="1844802" y="0"/>
                </a:lnTo>
                <a:close/>
              </a:path>
            </a:pathLst>
          </a:custGeom>
          <a:blipFill>
            <a:blip r:embed="rId2">
              <a:extLst>
                <a:ext uri="{96DAC541-7B7A-43D3-8B79-37D633B846F1}">
                  <asvg:svgBlip xmlns="" xmlns:asvg="http://schemas.microsoft.com/office/drawing/2016/SVG/main" r:embed="rId3"/>
                </a:ext>
              </a:extLst>
            </a:blip>
            <a:stretch>
              <a:fillRect l="-66320" t="-52491"/>
            </a:stretch>
          </a:blipFill>
        </p:spPr>
      </p:sp>
      <p:sp>
        <p:nvSpPr>
          <p:cNvPr id="5" name="Freeform 5"/>
          <p:cNvSpPr/>
          <p:nvPr/>
        </p:nvSpPr>
        <p:spPr>
          <a:xfrm rot="-1591973">
            <a:off x="-1623706" y="-275367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1591973" flipH="1" flipV="1">
            <a:off x="12364631" y="8895964"/>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364722">
            <a:off x="308373" y="7373453"/>
            <a:ext cx="1913382" cy="4114800"/>
          </a:xfrm>
          <a:custGeom>
            <a:avLst/>
            <a:gdLst/>
            <a:ahLst/>
            <a:cxnLst/>
            <a:rect l="l" t="t" r="r" b="b"/>
            <a:pathLst>
              <a:path w="1913382" h="4114800">
                <a:moveTo>
                  <a:pt x="0" y="0"/>
                </a:moveTo>
                <a:lnTo>
                  <a:pt x="1913382" y="0"/>
                </a:lnTo>
                <a:lnTo>
                  <a:pt x="1913382"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9572190">
            <a:off x="16168775" y="-1316514"/>
            <a:ext cx="2181049" cy="4690429"/>
          </a:xfrm>
          <a:custGeom>
            <a:avLst/>
            <a:gdLst/>
            <a:ahLst/>
            <a:cxnLst/>
            <a:rect l="l" t="t" r="r" b="b"/>
            <a:pathLst>
              <a:path w="2181049" h="4690429">
                <a:moveTo>
                  <a:pt x="0" y="0"/>
                </a:moveTo>
                <a:lnTo>
                  <a:pt x="2181050" y="0"/>
                </a:lnTo>
                <a:lnTo>
                  <a:pt x="2181050" y="4690428"/>
                </a:lnTo>
                <a:lnTo>
                  <a:pt x="0" y="469042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3696703" y="1701428"/>
            <a:ext cx="3775731" cy="3178479"/>
          </a:xfrm>
          <a:custGeom>
            <a:avLst/>
            <a:gdLst/>
            <a:ahLst/>
            <a:cxnLst/>
            <a:rect l="l" t="t" r="r" b="b"/>
            <a:pathLst>
              <a:path w="3775731" h="3178479">
                <a:moveTo>
                  <a:pt x="0" y="0"/>
                </a:moveTo>
                <a:lnTo>
                  <a:pt x="3775731" y="0"/>
                </a:lnTo>
                <a:lnTo>
                  <a:pt x="3775731" y="3178479"/>
                </a:lnTo>
                <a:lnTo>
                  <a:pt x="0" y="317847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flipH="1">
            <a:off x="815566" y="1701428"/>
            <a:ext cx="3775731" cy="3178479"/>
          </a:xfrm>
          <a:custGeom>
            <a:avLst/>
            <a:gdLst/>
            <a:ahLst/>
            <a:cxnLst/>
            <a:rect l="l" t="t" r="r" b="b"/>
            <a:pathLst>
              <a:path w="3775731" h="3178479">
                <a:moveTo>
                  <a:pt x="3775731" y="0"/>
                </a:moveTo>
                <a:lnTo>
                  <a:pt x="0" y="0"/>
                </a:lnTo>
                <a:lnTo>
                  <a:pt x="0" y="3178479"/>
                </a:lnTo>
                <a:lnTo>
                  <a:pt x="3775731" y="3178479"/>
                </a:lnTo>
                <a:lnTo>
                  <a:pt x="3775731"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extBox 2"/>
          <p:cNvSpPr txBox="1"/>
          <p:nvPr/>
        </p:nvSpPr>
        <p:spPr>
          <a:xfrm>
            <a:off x="1325243" y="2793443"/>
            <a:ext cx="16261029" cy="6276975"/>
          </a:xfrm>
          <a:prstGeom prst="rect">
            <a:avLst/>
          </a:prstGeom>
        </p:spPr>
        <p:txBody>
          <a:bodyPr lIns="0" tIns="0" rIns="0" bIns="0" rtlCol="0" anchor="t">
            <a:spAutoFit/>
          </a:bodyPr>
          <a:lstStyle/>
          <a:p>
            <a:pPr algn="just">
              <a:lnSpc>
                <a:spcPts val="5759"/>
              </a:lnSpc>
            </a:pPr>
            <a:r>
              <a:rPr lang="en-US" sz="4800" spc="-187" dirty="0" err="1">
                <a:solidFill>
                  <a:srgbClr val="281C22"/>
                </a:solidFill>
                <a:latin typeface="Glacial Indifference"/>
              </a:rPr>
              <a:t>Otokontrol</a:t>
            </a:r>
            <a:r>
              <a:rPr lang="en-US" sz="4800" spc="-187" dirty="0">
                <a:solidFill>
                  <a:srgbClr val="281C22"/>
                </a:solidFill>
                <a:latin typeface="Glacial Indifference"/>
              </a:rPr>
              <a:t> </a:t>
            </a:r>
            <a:r>
              <a:rPr lang="en-US" sz="4800" spc="-187" dirty="0" err="1">
                <a:solidFill>
                  <a:srgbClr val="281C22"/>
                </a:solidFill>
                <a:latin typeface="Glacial Indifference"/>
              </a:rPr>
              <a:t>hemen</a:t>
            </a:r>
            <a:r>
              <a:rPr lang="en-US" sz="4800" spc="-187" dirty="0">
                <a:solidFill>
                  <a:srgbClr val="281C22"/>
                </a:solidFill>
                <a:latin typeface="Glacial Indifference"/>
              </a:rPr>
              <a:t> </a:t>
            </a:r>
            <a:r>
              <a:rPr lang="en-US" sz="4800" spc="-187" dirty="0" err="1">
                <a:solidFill>
                  <a:srgbClr val="281C22"/>
                </a:solidFill>
                <a:latin typeface="Glacial Indifference"/>
              </a:rPr>
              <a:t>kazanılacak</a:t>
            </a:r>
            <a:r>
              <a:rPr lang="en-US" sz="4800" spc="-187" dirty="0">
                <a:solidFill>
                  <a:srgbClr val="281C22"/>
                </a:solidFill>
                <a:latin typeface="Glacial Indifference"/>
              </a:rPr>
              <a:t> </a:t>
            </a:r>
            <a:r>
              <a:rPr lang="en-US" sz="4800" spc="-187" dirty="0" err="1">
                <a:solidFill>
                  <a:srgbClr val="281C22"/>
                </a:solidFill>
                <a:latin typeface="Glacial Indifference"/>
              </a:rPr>
              <a:t>bir</a:t>
            </a:r>
            <a:r>
              <a:rPr lang="en-US" sz="4800" spc="-187" dirty="0">
                <a:solidFill>
                  <a:srgbClr val="281C22"/>
                </a:solidFill>
                <a:latin typeface="Glacial Indifference"/>
              </a:rPr>
              <a:t> </a:t>
            </a:r>
            <a:r>
              <a:rPr lang="en-US" sz="4800" spc="-187" dirty="0" err="1">
                <a:solidFill>
                  <a:srgbClr val="281C22"/>
                </a:solidFill>
                <a:latin typeface="Glacial Indifference"/>
              </a:rPr>
              <a:t>kazanım</a:t>
            </a:r>
            <a:r>
              <a:rPr lang="en-US" sz="4800" spc="-187" dirty="0">
                <a:solidFill>
                  <a:srgbClr val="281C22"/>
                </a:solidFill>
                <a:latin typeface="Glacial Indifference"/>
              </a:rPr>
              <a:t> </a:t>
            </a:r>
            <a:r>
              <a:rPr lang="en-US" sz="4800" spc="-187" dirty="0" err="1">
                <a:solidFill>
                  <a:srgbClr val="281C22"/>
                </a:solidFill>
                <a:latin typeface="Glacial Indifference"/>
              </a:rPr>
              <a:t>değildir</a:t>
            </a:r>
            <a:r>
              <a:rPr lang="en-US" sz="4800" spc="-187" dirty="0">
                <a:solidFill>
                  <a:srgbClr val="281C22"/>
                </a:solidFill>
                <a:latin typeface="Glacial Indifference"/>
              </a:rPr>
              <a:t>. </a:t>
            </a:r>
            <a:r>
              <a:rPr lang="en-US" sz="4800" spc="-187" dirty="0" err="1">
                <a:solidFill>
                  <a:srgbClr val="281C22"/>
                </a:solidFill>
                <a:latin typeface="Glacial Indifference"/>
              </a:rPr>
              <a:t>Öğrenilebilen</a:t>
            </a:r>
            <a:r>
              <a:rPr lang="en-US" sz="4800" spc="-187" dirty="0">
                <a:solidFill>
                  <a:srgbClr val="281C22"/>
                </a:solidFill>
                <a:latin typeface="Glacial Indifference"/>
              </a:rPr>
              <a:t> </a:t>
            </a:r>
            <a:r>
              <a:rPr lang="en-US" sz="4800" spc="-187" dirty="0" err="1">
                <a:solidFill>
                  <a:srgbClr val="281C22"/>
                </a:solidFill>
                <a:latin typeface="Glacial Indifference"/>
              </a:rPr>
              <a:t>ve</a:t>
            </a:r>
            <a:r>
              <a:rPr lang="en-US" sz="4800" spc="-187" dirty="0">
                <a:solidFill>
                  <a:srgbClr val="281C22"/>
                </a:solidFill>
                <a:latin typeface="Glacial Indifference"/>
              </a:rPr>
              <a:t> </a:t>
            </a:r>
            <a:r>
              <a:rPr lang="en-US" sz="4800" spc="-187" dirty="0" err="1">
                <a:solidFill>
                  <a:srgbClr val="281C22"/>
                </a:solidFill>
                <a:latin typeface="Glacial Indifference"/>
              </a:rPr>
              <a:t>geliştirilebilen</a:t>
            </a:r>
            <a:r>
              <a:rPr lang="en-US" sz="4800" spc="-187" dirty="0">
                <a:solidFill>
                  <a:srgbClr val="281C22"/>
                </a:solidFill>
                <a:latin typeface="Glacial Indifference"/>
              </a:rPr>
              <a:t> </a:t>
            </a:r>
            <a:r>
              <a:rPr lang="en-US" sz="4800" spc="-187" dirty="0" err="1">
                <a:solidFill>
                  <a:srgbClr val="281C22"/>
                </a:solidFill>
                <a:latin typeface="Glacial Indifference"/>
              </a:rPr>
              <a:t>bir</a:t>
            </a:r>
            <a:r>
              <a:rPr lang="en-US" sz="4800" spc="-187" dirty="0">
                <a:solidFill>
                  <a:srgbClr val="281C22"/>
                </a:solidFill>
                <a:latin typeface="Glacial Indifference"/>
              </a:rPr>
              <a:t> </a:t>
            </a:r>
            <a:r>
              <a:rPr lang="en-US" sz="4800" spc="-187" dirty="0" err="1">
                <a:solidFill>
                  <a:srgbClr val="281C22"/>
                </a:solidFill>
                <a:latin typeface="Glacial Indifference"/>
              </a:rPr>
              <a:t>beceridir</a:t>
            </a:r>
            <a:r>
              <a:rPr lang="en-US" sz="4800" spc="-187" dirty="0">
                <a:solidFill>
                  <a:srgbClr val="281C22"/>
                </a:solidFill>
                <a:latin typeface="Glacial Indifference"/>
              </a:rPr>
              <a:t>.</a:t>
            </a:r>
          </a:p>
          <a:p>
            <a:pPr algn="just">
              <a:lnSpc>
                <a:spcPts val="5759"/>
              </a:lnSpc>
            </a:pPr>
            <a:endParaRPr lang="en-US" sz="4800" spc="-187" dirty="0">
              <a:solidFill>
                <a:srgbClr val="281C22"/>
              </a:solidFill>
              <a:latin typeface="Glacial Indifference"/>
            </a:endParaRPr>
          </a:p>
          <a:p>
            <a:pPr algn="just">
              <a:lnSpc>
                <a:spcPts val="5759"/>
              </a:lnSpc>
            </a:pPr>
            <a:r>
              <a:rPr lang="en-US" sz="4800" spc="-187" dirty="0" err="1">
                <a:solidFill>
                  <a:srgbClr val="281C22"/>
                </a:solidFill>
                <a:latin typeface="Glacial Indifference"/>
              </a:rPr>
              <a:t>Otokontrol</a:t>
            </a:r>
            <a:r>
              <a:rPr lang="en-US" sz="4800" spc="-187" dirty="0">
                <a:solidFill>
                  <a:srgbClr val="281C22"/>
                </a:solidFill>
                <a:latin typeface="Glacial Indifference"/>
              </a:rPr>
              <a:t> </a:t>
            </a:r>
            <a:r>
              <a:rPr lang="en-US" sz="4800" spc="-187" dirty="0" err="1">
                <a:solidFill>
                  <a:srgbClr val="281C22"/>
                </a:solidFill>
                <a:latin typeface="Glacial Indifference"/>
              </a:rPr>
              <a:t>kazanımının</a:t>
            </a:r>
            <a:r>
              <a:rPr lang="en-US" sz="4800" spc="-187" dirty="0">
                <a:solidFill>
                  <a:srgbClr val="281C22"/>
                </a:solidFill>
                <a:latin typeface="Glacial Indifference"/>
              </a:rPr>
              <a:t> </a:t>
            </a:r>
            <a:r>
              <a:rPr lang="en-US" sz="4800" spc="-187" dirty="0" err="1">
                <a:solidFill>
                  <a:srgbClr val="281C22"/>
                </a:solidFill>
                <a:latin typeface="Glacial Indifference"/>
              </a:rPr>
              <a:t>temeli</a:t>
            </a:r>
            <a:r>
              <a:rPr lang="en-US" sz="4800" spc="-187" dirty="0">
                <a:solidFill>
                  <a:srgbClr val="281C22"/>
                </a:solidFill>
                <a:latin typeface="Glacial Indifference"/>
              </a:rPr>
              <a:t>, </a:t>
            </a:r>
            <a:r>
              <a:rPr lang="en-US" sz="4800" spc="-187" dirty="0" err="1">
                <a:solidFill>
                  <a:srgbClr val="281C22"/>
                </a:solidFill>
                <a:latin typeface="Glacial Indifference"/>
              </a:rPr>
              <a:t>çocuğun</a:t>
            </a:r>
            <a:r>
              <a:rPr lang="en-US" sz="4800" spc="-187" dirty="0">
                <a:solidFill>
                  <a:srgbClr val="281C22"/>
                </a:solidFill>
                <a:latin typeface="Glacial Indifference"/>
              </a:rPr>
              <a:t> </a:t>
            </a:r>
            <a:r>
              <a:rPr lang="en-US" sz="4800" spc="-187" dirty="0" err="1">
                <a:solidFill>
                  <a:srgbClr val="281C22"/>
                </a:solidFill>
                <a:latin typeface="Glacial Indifference"/>
              </a:rPr>
              <a:t>yürümeye</a:t>
            </a:r>
            <a:r>
              <a:rPr lang="en-US" sz="4800" spc="-187" dirty="0">
                <a:solidFill>
                  <a:srgbClr val="281C22"/>
                </a:solidFill>
                <a:latin typeface="Glacial Indifference"/>
              </a:rPr>
              <a:t> </a:t>
            </a:r>
            <a:r>
              <a:rPr lang="en-US" sz="4800" spc="-187" dirty="0" err="1">
                <a:solidFill>
                  <a:srgbClr val="281C22"/>
                </a:solidFill>
                <a:latin typeface="Glacial Indifference"/>
              </a:rPr>
              <a:t>başladığı</a:t>
            </a:r>
            <a:r>
              <a:rPr lang="en-US" sz="4800" spc="-187" dirty="0">
                <a:solidFill>
                  <a:srgbClr val="281C22"/>
                </a:solidFill>
                <a:latin typeface="Glacial Indifference"/>
              </a:rPr>
              <a:t> </a:t>
            </a:r>
            <a:r>
              <a:rPr lang="en-US" sz="4800" spc="-187" dirty="0" err="1">
                <a:solidFill>
                  <a:srgbClr val="281C22"/>
                </a:solidFill>
                <a:latin typeface="Glacial Indifference"/>
              </a:rPr>
              <a:t>döneme</a:t>
            </a:r>
            <a:r>
              <a:rPr lang="en-US" sz="4800" spc="-187" dirty="0">
                <a:solidFill>
                  <a:srgbClr val="281C22"/>
                </a:solidFill>
                <a:latin typeface="Glacial Indifference"/>
              </a:rPr>
              <a:t> </a:t>
            </a:r>
            <a:r>
              <a:rPr lang="en-US" sz="4800" spc="-187" dirty="0" err="1">
                <a:solidFill>
                  <a:srgbClr val="281C22"/>
                </a:solidFill>
                <a:latin typeface="Glacial Indifference"/>
              </a:rPr>
              <a:t>ve</a:t>
            </a:r>
            <a:r>
              <a:rPr lang="en-US" sz="4800" spc="-187" dirty="0">
                <a:solidFill>
                  <a:srgbClr val="281C22"/>
                </a:solidFill>
                <a:latin typeface="Glacial Indifference"/>
              </a:rPr>
              <a:t> </a:t>
            </a:r>
            <a:r>
              <a:rPr lang="en-US" sz="4800" spc="-187" dirty="0" err="1">
                <a:solidFill>
                  <a:srgbClr val="281C22"/>
                </a:solidFill>
                <a:latin typeface="Glacial Indifference"/>
              </a:rPr>
              <a:t>okul</a:t>
            </a:r>
            <a:r>
              <a:rPr lang="en-US" sz="4800" spc="-187" dirty="0">
                <a:solidFill>
                  <a:srgbClr val="281C22"/>
                </a:solidFill>
                <a:latin typeface="Glacial Indifference"/>
              </a:rPr>
              <a:t> </a:t>
            </a:r>
            <a:r>
              <a:rPr lang="en-US" sz="4800" spc="-187" dirty="0" err="1">
                <a:solidFill>
                  <a:srgbClr val="281C22"/>
                </a:solidFill>
                <a:latin typeface="Glacial Indifference"/>
              </a:rPr>
              <a:t>öncesi</a:t>
            </a:r>
            <a:r>
              <a:rPr lang="en-US" sz="4800" spc="-187" dirty="0">
                <a:solidFill>
                  <a:srgbClr val="281C22"/>
                </a:solidFill>
                <a:latin typeface="Glacial Indifference"/>
              </a:rPr>
              <a:t> </a:t>
            </a:r>
            <a:r>
              <a:rPr lang="en-US" sz="4800" spc="-187" dirty="0" err="1">
                <a:solidFill>
                  <a:srgbClr val="281C22"/>
                </a:solidFill>
                <a:latin typeface="Glacial Indifference"/>
              </a:rPr>
              <a:t>dönemine</a:t>
            </a:r>
            <a:r>
              <a:rPr lang="en-US" sz="4800" spc="-187" dirty="0">
                <a:solidFill>
                  <a:srgbClr val="281C22"/>
                </a:solidFill>
                <a:latin typeface="Glacial Indifference"/>
              </a:rPr>
              <a:t> </a:t>
            </a:r>
            <a:r>
              <a:rPr lang="en-US" sz="4800" spc="-187" dirty="0" err="1">
                <a:solidFill>
                  <a:srgbClr val="281C22"/>
                </a:solidFill>
                <a:latin typeface="Glacial Indifference"/>
              </a:rPr>
              <a:t>dayanmaktadır</a:t>
            </a:r>
            <a:r>
              <a:rPr lang="en-US" sz="4800" spc="-187" dirty="0">
                <a:solidFill>
                  <a:srgbClr val="281C22"/>
                </a:solidFill>
                <a:latin typeface="Glacial Indifference"/>
              </a:rPr>
              <a:t>.</a:t>
            </a:r>
          </a:p>
          <a:p>
            <a:pPr algn="just">
              <a:lnSpc>
                <a:spcPts val="5759"/>
              </a:lnSpc>
            </a:pPr>
            <a:endParaRPr lang="en-US" sz="4800" spc="-187" dirty="0">
              <a:solidFill>
                <a:srgbClr val="281C22"/>
              </a:solidFill>
              <a:latin typeface="Glacial Indifference"/>
            </a:endParaRPr>
          </a:p>
          <a:p>
            <a:pPr algn="just">
              <a:lnSpc>
                <a:spcPts val="5759"/>
              </a:lnSpc>
            </a:pPr>
            <a:r>
              <a:rPr lang="en-US" sz="4800" spc="-187" dirty="0" err="1">
                <a:solidFill>
                  <a:srgbClr val="281C22"/>
                </a:solidFill>
                <a:latin typeface="Glacial Indifference"/>
              </a:rPr>
              <a:t>Aynı</a:t>
            </a:r>
            <a:r>
              <a:rPr lang="en-US" sz="4800" spc="-187" dirty="0">
                <a:solidFill>
                  <a:srgbClr val="281C22"/>
                </a:solidFill>
                <a:latin typeface="Glacial Indifference"/>
              </a:rPr>
              <a:t> </a:t>
            </a:r>
            <a:r>
              <a:rPr lang="en-US" sz="4800" spc="-187" dirty="0" err="1">
                <a:solidFill>
                  <a:srgbClr val="281C22"/>
                </a:solidFill>
                <a:latin typeface="Glacial Indifference"/>
              </a:rPr>
              <a:t>zamanda</a:t>
            </a:r>
            <a:r>
              <a:rPr lang="en-US" sz="4800" spc="-187" dirty="0">
                <a:solidFill>
                  <a:srgbClr val="281C22"/>
                </a:solidFill>
                <a:latin typeface="Glacial Indifference"/>
              </a:rPr>
              <a:t> </a:t>
            </a:r>
            <a:r>
              <a:rPr lang="en-US" sz="4800" spc="-187" dirty="0" err="1">
                <a:solidFill>
                  <a:srgbClr val="281C22"/>
                </a:solidFill>
                <a:latin typeface="Glacial Indifference"/>
              </a:rPr>
              <a:t>okul</a:t>
            </a:r>
            <a:r>
              <a:rPr lang="en-US" sz="4800" spc="-187" dirty="0">
                <a:solidFill>
                  <a:srgbClr val="281C22"/>
                </a:solidFill>
                <a:latin typeface="Glacial Indifference"/>
              </a:rPr>
              <a:t> </a:t>
            </a:r>
            <a:r>
              <a:rPr lang="en-US" sz="4800" spc="-187" dirty="0" err="1">
                <a:solidFill>
                  <a:srgbClr val="281C22"/>
                </a:solidFill>
                <a:latin typeface="Glacial Indifference"/>
              </a:rPr>
              <a:t>çağında</a:t>
            </a:r>
            <a:r>
              <a:rPr lang="en-US" sz="4800" spc="-187" dirty="0">
                <a:solidFill>
                  <a:srgbClr val="281C22"/>
                </a:solidFill>
                <a:latin typeface="Glacial Indifference"/>
              </a:rPr>
              <a:t>, </a:t>
            </a:r>
            <a:r>
              <a:rPr lang="en-US" sz="4800" spc="-187" dirty="0" err="1">
                <a:solidFill>
                  <a:srgbClr val="281C22"/>
                </a:solidFill>
                <a:latin typeface="Glacial Indifference"/>
              </a:rPr>
              <a:t>ergenlikte</a:t>
            </a:r>
            <a:r>
              <a:rPr lang="en-US" sz="4800" spc="-187" dirty="0">
                <a:solidFill>
                  <a:srgbClr val="281C22"/>
                </a:solidFill>
                <a:latin typeface="Glacial Indifference"/>
              </a:rPr>
              <a:t> </a:t>
            </a:r>
            <a:r>
              <a:rPr lang="en-US" sz="4800" spc="-187" dirty="0" err="1">
                <a:solidFill>
                  <a:srgbClr val="281C22"/>
                </a:solidFill>
                <a:latin typeface="Glacial Indifference"/>
              </a:rPr>
              <a:t>ve</a:t>
            </a:r>
            <a:r>
              <a:rPr lang="en-US" sz="4800" spc="-187" dirty="0">
                <a:solidFill>
                  <a:srgbClr val="281C22"/>
                </a:solidFill>
                <a:latin typeface="Glacial Indifference"/>
              </a:rPr>
              <a:t> </a:t>
            </a:r>
            <a:r>
              <a:rPr lang="en-US" sz="4800" spc="-187" dirty="0" err="1">
                <a:solidFill>
                  <a:srgbClr val="281C22"/>
                </a:solidFill>
                <a:latin typeface="Glacial Indifference"/>
              </a:rPr>
              <a:t>yetişkinliğe</a:t>
            </a:r>
            <a:r>
              <a:rPr lang="en-US" sz="4800" spc="-187" dirty="0">
                <a:solidFill>
                  <a:srgbClr val="281C22"/>
                </a:solidFill>
                <a:latin typeface="Glacial Indifference"/>
              </a:rPr>
              <a:t> </a:t>
            </a:r>
            <a:r>
              <a:rPr lang="en-US" sz="4800" spc="-187" dirty="0" err="1">
                <a:solidFill>
                  <a:srgbClr val="281C22"/>
                </a:solidFill>
                <a:latin typeface="Glacial Indifference"/>
              </a:rPr>
              <a:t>doğru</a:t>
            </a:r>
            <a:r>
              <a:rPr lang="en-US" sz="4800" spc="-187" dirty="0">
                <a:solidFill>
                  <a:srgbClr val="281C22"/>
                </a:solidFill>
                <a:latin typeface="Glacial Indifference"/>
              </a:rPr>
              <a:t> da </a:t>
            </a:r>
            <a:r>
              <a:rPr lang="en-US" sz="4800" spc="-187" dirty="0" err="1">
                <a:solidFill>
                  <a:srgbClr val="281C22"/>
                </a:solidFill>
                <a:latin typeface="Glacial Indifference"/>
              </a:rPr>
              <a:t>devam</a:t>
            </a:r>
            <a:r>
              <a:rPr lang="en-US" sz="4800" spc="-187" dirty="0">
                <a:solidFill>
                  <a:srgbClr val="281C22"/>
                </a:solidFill>
                <a:latin typeface="Glacial Indifference"/>
              </a:rPr>
              <a:t> </a:t>
            </a:r>
            <a:r>
              <a:rPr lang="en-US" sz="4800" spc="-187" dirty="0" err="1">
                <a:solidFill>
                  <a:srgbClr val="281C22"/>
                </a:solidFill>
                <a:latin typeface="Glacial Indifference"/>
              </a:rPr>
              <a:t>eder</a:t>
            </a:r>
            <a:r>
              <a:rPr lang="en-US" sz="4800" spc="-187" dirty="0">
                <a:solidFill>
                  <a:srgbClr val="281C22"/>
                </a:solidFill>
                <a:latin typeface="Glacial Indifference"/>
              </a:rPr>
              <a:t>. Bu </a:t>
            </a:r>
            <a:r>
              <a:rPr lang="en-US" sz="4800" spc="-187" dirty="0" err="1">
                <a:solidFill>
                  <a:srgbClr val="281C22"/>
                </a:solidFill>
                <a:latin typeface="Glacial Indifference"/>
              </a:rPr>
              <a:t>süreçte</a:t>
            </a:r>
            <a:r>
              <a:rPr lang="en-US" sz="4800" spc="-187" dirty="0">
                <a:solidFill>
                  <a:srgbClr val="281C22"/>
                </a:solidFill>
                <a:latin typeface="Glacial Indifference"/>
              </a:rPr>
              <a:t> </a:t>
            </a:r>
            <a:r>
              <a:rPr lang="en-US" sz="4800" spc="-187" dirty="0" err="1">
                <a:solidFill>
                  <a:srgbClr val="281C22"/>
                </a:solidFill>
                <a:latin typeface="Glacial Indifference"/>
              </a:rPr>
              <a:t>edinilen</a:t>
            </a:r>
            <a:r>
              <a:rPr lang="en-US" sz="4800" spc="-187" dirty="0">
                <a:solidFill>
                  <a:srgbClr val="281C22"/>
                </a:solidFill>
                <a:latin typeface="Glacial Indifference"/>
              </a:rPr>
              <a:t> </a:t>
            </a:r>
            <a:r>
              <a:rPr lang="en-US" sz="4800" spc="-187" dirty="0" err="1">
                <a:solidFill>
                  <a:srgbClr val="281C22"/>
                </a:solidFill>
                <a:latin typeface="Glacial Indifference"/>
              </a:rPr>
              <a:t>tecrübelerle</a:t>
            </a:r>
            <a:r>
              <a:rPr lang="en-US" sz="4800" spc="-187" dirty="0">
                <a:solidFill>
                  <a:srgbClr val="281C22"/>
                </a:solidFill>
                <a:latin typeface="Glacial Indifference"/>
              </a:rPr>
              <a:t> </a:t>
            </a:r>
            <a:r>
              <a:rPr lang="en-US" sz="4800" spc="-187" dirty="0" err="1">
                <a:solidFill>
                  <a:srgbClr val="281C22"/>
                </a:solidFill>
                <a:latin typeface="Glacial Indifference"/>
              </a:rPr>
              <a:t>birlikte</a:t>
            </a:r>
            <a:r>
              <a:rPr lang="en-US" sz="4800" spc="-187" dirty="0">
                <a:solidFill>
                  <a:srgbClr val="281C22"/>
                </a:solidFill>
                <a:latin typeface="Glacial Indifference"/>
              </a:rPr>
              <a:t> </a:t>
            </a:r>
            <a:r>
              <a:rPr lang="en-US" sz="4800" spc="-187" dirty="0" err="1">
                <a:solidFill>
                  <a:srgbClr val="281C22"/>
                </a:solidFill>
                <a:latin typeface="Glacial Indifference"/>
              </a:rPr>
              <a:t>gelişir</a:t>
            </a:r>
            <a:r>
              <a:rPr lang="en-US" sz="4800" spc="-187" dirty="0">
                <a:solidFill>
                  <a:srgbClr val="281C22"/>
                </a:solidFill>
                <a:latin typeface="Glacial Indifference"/>
              </a:rPr>
              <a:t>.</a:t>
            </a:r>
          </a:p>
          <a:p>
            <a:pPr algn="ctr">
              <a:lnSpc>
                <a:spcPts val="3840"/>
              </a:lnSpc>
            </a:pPr>
            <a:endParaRPr lang="en-US" sz="4800" spc="-187" dirty="0">
              <a:solidFill>
                <a:srgbClr val="281C22"/>
              </a:solidFill>
              <a:latin typeface="Glacial Indifference"/>
            </a:endParaRPr>
          </a:p>
        </p:txBody>
      </p:sp>
      <p:sp>
        <p:nvSpPr>
          <p:cNvPr id="3" name="Freeform 3"/>
          <p:cNvSpPr/>
          <p:nvPr/>
        </p:nvSpPr>
        <p:spPr>
          <a:xfrm rot="-1591973" flipH="1" flipV="1">
            <a:off x="11926968"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248363" flipV="1">
            <a:off x="-954168" y="85801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4228423" y="1356618"/>
            <a:ext cx="9554486" cy="1069976"/>
          </a:xfrm>
          <a:prstGeom prst="rect">
            <a:avLst/>
          </a:prstGeom>
        </p:spPr>
        <p:txBody>
          <a:bodyPr lIns="0" tIns="0" rIns="0" bIns="0" rtlCol="0" anchor="t">
            <a:spAutoFit/>
          </a:bodyPr>
          <a:lstStyle/>
          <a:p>
            <a:pPr algn="ctr">
              <a:lnSpc>
                <a:spcPts val="8000"/>
              </a:lnSpc>
            </a:pPr>
            <a:r>
              <a:rPr lang="en-US" sz="8000">
                <a:solidFill>
                  <a:srgbClr val="4062B7"/>
                </a:solidFill>
                <a:latin typeface="Caveat Brush"/>
              </a:rPr>
              <a:t>OTOKONTROL NEDİR?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rot="-1591973" flipH="1" flipV="1">
            <a:off x="11926968"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248363" flipV="1">
            <a:off x="-954168" y="85801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1269476" y="1924050"/>
            <a:ext cx="16261029" cy="8362950"/>
          </a:xfrm>
          <a:prstGeom prst="rect">
            <a:avLst/>
          </a:prstGeom>
        </p:spPr>
        <p:txBody>
          <a:bodyPr lIns="0" tIns="0" rIns="0" bIns="0" rtlCol="0" anchor="t">
            <a:spAutoFit/>
          </a:bodyPr>
          <a:lstStyle/>
          <a:p>
            <a:pPr algn="just">
              <a:lnSpc>
                <a:spcPts val="5640"/>
              </a:lnSpc>
            </a:pPr>
            <a:r>
              <a:rPr lang="en-US" sz="4700" spc="-183">
                <a:solidFill>
                  <a:srgbClr val="281C22"/>
                </a:solidFill>
                <a:latin typeface="Glacial Indifference"/>
              </a:rPr>
              <a:t>Çocuklar ilerleyen yaşlarda dürtü ve davranışlarını kontrol etmede daha başarılı olurlar. Bunun kontrolünü sağlayabilen çocukların akademik anlamda daha başarılı olabildikleri tespit edilmiştir. </a:t>
            </a:r>
          </a:p>
          <a:p>
            <a:pPr algn="just">
              <a:lnSpc>
                <a:spcPts val="5640"/>
              </a:lnSpc>
            </a:pPr>
            <a:endParaRPr lang="en-US" sz="4700" spc="-183">
              <a:solidFill>
                <a:srgbClr val="281C22"/>
              </a:solidFill>
              <a:latin typeface="Glacial Indifference"/>
            </a:endParaRPr>
          </a:p>
          <a:p>
            <a:pPr algn="just">
              <a:lnSpc>
                <a:spcPts val="5640"/>
              </a:lnSpc>
            </a:pPr>
            <a:r>
              <a:rPr lang="en-US" sz="4700" spc="-183">
                <a:solidFill>
                  <a:srgbClr val="281C22"/>
                </a:solidFill>
                <a:latin typeface="Glacial Indifference"/>
              </a:rPr>
              <a:t>Aynı şekilde stresle baş edebilme, etkili iletişim kurabilme, fiziksel ve ruhsal olarak sağlıklı hayat sürdürebilme noktalarında daha iyi ilerleyebildikleri görülmektedir.</a:t>
            </a:r>
          </a:p>
          <a:p>
            <a:pPr algn="just">
              <a:lnSpc>
                <a:spcPts val="5640"/>
              </a:lnSpc>
            </a:pPr>
            <a:endParaRPr lang="en-US" sz="4700" spc="-183">
              <a:solidFill>
                <a:srgbClr val="281C22"/>
              </a:solidFill>
              <a:latin typeface="Glacial Indifference"/>
            </a:endParaRPr>
          </a:p>
          <a:p>
            <a:pPr algn="just">
              <a:lnSpc>
                <a:spcPts val="5640"/>
              </a:lnSpc>
            </a:pPr>
            <a:r>
              <a:rPr lang="en-US" sz="4700" spc="-183">
                <a:solidFill>
                  <a:srgbClr val="281C22"/>
                </a:solidFill>
                <a:latin typeface="Glacial Indifference"/>
              </a:rPr>
              <a:t>Ayrıca bireyin kendisine odaklanmasına ve sorumluluk sahibi bir kişi olmasına yardımcı olur.</a:t>
            </a:r>
          </a:p>
          <a:p>
            <a:pPr algn="just">
              <a:lnSpc>
                <a:spcPts val="5759"/>
              </a:lnSpc>
            </a:pPr>
            <a:endParaRPr lang="en-US" sz="4700" spc="-183">
              <a:solidFill>
                <a:srgbClr val="281C22"/>
              </a:solidFill>
              <a:latin typeface="Glacial Indifference"/>
            </a:endParaRPr>
          </a:p>
          <a:p>
            <a:pPr algn="ctr">
              <a:lnSpc>
                <a:spcPts val="3840"/>
              </a:lnSpc>
            </a:pPr>
            <a:endParaRPr lang="en-US" sz="4700" spc="-183">
              <a:solidFill>
                <a:srgbClr val="281C22"/>
              </a:solidFill>
              <a:latin typeface="Glacial Indifference"/>
            </a:endParaRPr>
          </a:p>
        </p:txBody>
      </p:sp>
      <p:sp>
        <p:nvSpPr>
          <p:cNvPr id="5" name="TextBox 5"/>
          <p:cNvSpPr txBox="1"/>
          <p:nvPr/>
        </p:nvSpPr>
        <p:spPr>
          <a:xfrm>
            <a:off x="1939623" y="856263"/>
            <a:ext cx="15590881" cy="751840"/>
          </a:xfrm>
          <a:prstGeom prst="rect">
            <a:avLst/>
          </a:prstGeom>
        </p:spPr>
        <p:txBody>
          <a:bodyPr lIns="0" tIns="0" rIns="0" bIns="0" rtlCol="0" anchor="t">
            <a:spAutoFit/>
          </a:bodyPr>
          <a:lstStyle/>
          <a:p>
            <a:pPr algn="ctr">
              <a:lnSpc>
                <a:spcPts val="5600"/>
              </a:lnSpc>
            </a:pPr>
            <a:r>
              <a:rPr lang="en-US" sz="5600">
                <a:solidFill>
                  <a:srgbClr val="4062B7"/>
                </a:solidFill>
                <a:latin typeface="Caveat Brush"/>
              </a:rPr>
              <a:t>ÇOCUKLARDA OTOKONTROL GELİŞTİRME NEDEN ÖNEMLİ?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317616"/>
            <a:ext cx="16594498" cy="816483"/>
            <a:chOff x="0" y="0"/>
            <a:chExt cx="27377545" cy="1347031"/>
          </a:xfrm>
        </p:grpSpPr>
        <p:sp>
          <p:nvSpPr>
            <p:cNvPr id="3" name="Freeform 3"/>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sp>
        <p:nvSpPr>
          <p:cNvPr id="4" name="TextBox 4"/>
          <p:cNvSpPr txBox="1"/>
          <p:nvPr/>
        </p:nvSpPr>
        <p:spPr>
          <a:xfrm>
            <a:off x="1244917" y="1267895"/>
            <a:ext cx="15728019" cy="1069976"/>
          </a:xfrm>
          <a:prstGeom prst="rect">
            <a:avLst/>
          </a:prstGeom>
        </p:spPr>
        <p:txBody>
          <a:bodyPr lIns="0" tIns="0" rIns="0" bIns="0" rtlCol="0" anchor="t">
            <a:spAutoFit/>
          </a:bodyPr>
          <a:lstStyle/>
          <a:p>
            <a:pPr marL="0" lvl="1" indent="0" algn="ctr">
              <a:lnSpc>
                <a:spcPts val="8000"/>
              </a:lnSpc>
              <a:spcBef>
                <a:spcPct val="0"/>
              </a:spcBef>
            </a:pPr>
            <a:r>
              <a:rPr lang="en-US" sz="8000">
                <a:solidFill>
                  <a:srgbClr val="4062B7"/>
                </a:solidFill>
                <a:latin typeface="Caveat Brush"/>
              </a:rPr>
              <a:t>ÖZ DENETİMİN ÇOCUĞA KATKILARI</a:t>
            </a:r>
          </a:p>
        </p:txBody>
      </p:sp>
      <p:sp>
        <p:nvSpPr>
          <p:cNvPr id="5" name="Freeform 5"/>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9208026">
            <a:off x="11902400" y="891834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39677">
            <a:off x="856054" y="1490201"/>
            <a:ext cx="1358386" cy="2507089"/>
          </a:xfrm>
          <a:custGeom>
            <a:avLst/>
            <a:gdLst/>
            <a:ahLst/>
            <a:cxnLst/>
            <a:rect l="l" t="t" r="r" b="b"/>
            <a:pathLst>
              <a:path w="1358386" h="2507089">
                <a:moveTo>
                  <a:pt x="0" y="0"/>
                </a:moveTo>
                <a:lnTo>
                  <a:pt x="1358387" y="0"/>
                </a:lnTo>
                <a:lnTo>
                  <a:pt x="1358387" y="2507089"/>
                </a:lnTo>
                <a:lnTo>
                  <a:pt x="0" y="250708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TextBox 10"/>
          <p:cNvSpPr txBox="1"/>
          <p:nvPr/>
        </p:nvSpPr>
        <p:spPr>
          <a:xfrm>
            <a:off x="3509615" y="3146166"/>
            <a:ext cx="12882659" cy="806958"/>
          </a:xfrm>
          <a:prstGeom prst="rect">
            <a:avLst/>
          </a:prstGeom>
        </p:spPr>
        <p:txBody>
          <a:bodyPr lIns="0" tIns="0" rIns="0" bIns="0" rtlCol="0" anchor="t">
            <a:spAutoFit/>
          </a:bodyPr>
          <a:lstStyle/>
          <a:p>
            <a:pPr algn="ctr">
              <a:lnSpc>
                <a:spcPts val="6635"/>
              </a:lnSpc>
            </a:pPr>
            <a:r>
              <a:rPr lang="en-US" sz="4199">
                <a:solidFill>
                  <a:srgbClr val="333331"/>
                </a:solidFill>
                <a:latin typeface="Arimo"/>
              </a:rPr>
              <a:t>Kendi duygu ve düşüncelerinin farkına varır.</a:t>
            </a:r>
          </a:p>
        </p:txBody>
      </p:sp>
      <p:sp>
        <p:nvSpPr>
          <p:cNvPr id="11" name="Freeform 11"/>
          <p:cNvSpPr/>
          <p:nvPr/>
        </p:nvSpPr>
        <p:spPr>
          <a:xfrm rot="1355460" flipH="1">
            <a:off x="15773670" y="1608189"/>
            <a:ext cx="1405271" cy="2593621"/>
          </a:xfrm>
          <a:custGeom>
            <a:avLst/>
            <a:gdLst/>
            <a:ahLst/>
            <a:cxnLst/>
            <a:rect l="l" t="t" r="r" b="b"/>
            <a:pathLst>
              <a:path w="1405271" h="2593621">
                <a:moveTo>
                  <a:pt x="1405271" y="0"/>
                </a:moveTo>
                <a:lnTo>
                  <a:pt x="0" y="0"/>
                </a:lnTo>
                <a:lnTo>
                  <a:pt x="0" y="2593621"/>
                </a:lnTo>
                <a:lnTo>
                  <a:pt x="1405271" y="2593621"/>
                </a:lnTo>
                <a:lnTo>
                  <a:pt x="1405271"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2" name="Group 12"/>
          <p:cNvGrpSpPr/>
          <p:nvPr/>
        </p:nvGrpSpPr>
        <p:grpSpPr>
          <a:xfrm>
            <a:off x="1028700" y="4372224"/>
            <a:ext cx="16594498" cy="816483"/>
            <a:chOff x="0" y="0"/>
            <a:chExt cx="27377545" cy="1347031"/>
          </a:xfrm>
        </p:grpSpPr>
        <p:sp>
          <p:nvSpPr>
            <p:cNvPr id="13" name="Freeform 13"/>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grpSp>
        <p:nvGrpSpPr>
          <p:cNvPr id="14" name="Group 14"/>
          <p:cNvGrpSpPr/>
          <p:nvPr/>
        </p:nvGrpSpPr>
        <p:grpSpPr>
          <a:xfrm>
            <a:off x="1028700" y="5426832"/>
            <a:ext cx="16594498" cy="816483"/>
            <a:chOff x="0" y="0"/>
            <a:chExt cx="27377545" cy="1347031"/>
          </a:xfrm>
        </p:grpSpPr>
        <p:sp>
          <p:nvSpPr>
            <p:cNvPr id="15" name="Freeform 15"/>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grpSp>
        <p:nvGrpSpPr>
          <p:cNvPr id="16" name="Group 16"/>
          <p:cNvGrpSpPr/>
          <p:nvPr/>
        </p:nvGrpSpPr>
        <p:grpSpPr>
          <a:xfrm>
            <a:off x="1028700" y="7587975"/>
            <a:ext cx="16594498" cy="816483"/>
            <a:chOff x="0" y="0"/>
            <a:chExt cx="27377545" cy="1347031"/>
          </a:xfrm>
        </p:grpSpPr>
        <p:sp>
          <p:nvSpPr>
            <p:cNvPr id="17" name="Freeform 17"/>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grpSp>
        <p:nvGrpSpPr>
          <p:cNvPr id="18" name="Group 18"/>
          <p:cNvGrpSpPr/>
          <p:nvPr/>
        </p:nvGrpSpPr>
        <p:grpSpPr>
          <a:xfrm>
            <a:off x="1028700" y="6533367"/>
            <a:ext cx="16594498" cy="816483"/>
            <a:chOff x="0" y="0"/>
            <a:chExt cx="27377545" cy="1347031"/>
          </a:xfrm>
        </p:grpSpPr>
        <p:sp>
          <p:nvSpPr>
            <p:cNvPr id="19" name="Freeform 19"/>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sp>
        <p:nvSpPr>
          <p:cNvPr id="20" name="TextBox 20"/>
          <p:cNvSpPr txBox="1"/>
          <p:nvPr/>
        </p:nvSpPr>
        <p:spPr>
          <a:xfrm>
            <a:off x="909690" y="4348221"/>
            <a:ext cx="16832518" cy="754761"/>
          </a:xfrm>
          <a:prstGeom prst="rect">
            <a:avLst/>
          </a:prstGeom>
        </p:spPr>
        <p:txBody>
          <a:bodyPr lIns="0" tIns="0" rIns="0" bIns="0" rtlCol="0" anchor="t">
            <a:spAutoFit/>
          </a:bodyPr>
          <a:lstStyle/>
          <a:p>
            <a:pPr algn="ctr">
              <a:lnSpc>
                <a:spcPts val="6162"/>
              </a:lnSpc>
            </a:pPr>
            <a:r>
              <a:rPr lang="en-US" sz="3900">
                <a:solidFill>
                  <a:srgbClr val="333331"/>
                </a:solidFill>
                <a:latin typeface="Arimo"/>
              </a:rPr>
              <a:t>Davranışlarını kontrol ederek dış uyaranlara karşı tepkilerini dengede tutar.</a:t>
            </a:r>
          </a:p>
        </p:txBody>
      </p:sp>
      <p:sp>
        <p:nvSpPr>
          <p:cNvPr id="21" name="TextBox 21"/>
          <p:cNvSpPr txBox="1"/>
          <p:nvPr/>
        </p:nvSpPr>
        <p:spPr>
          <a:xfrm>
            <a:off x="1535247" y="5255382"/>
            <a:ext cx="15147358" cy="806958"/>
          </a:xfrm>
          <a:prstGeom prst="rect">
            <a:avLst/>
          </a:prstGeom>
        </p:spPr>
        <p:txBody>
          <a:bodyPr lIns="0" tIns="0" rIns="0" bIns="0" rtlCol="0" anchor="t">
            <a:spAutoFit/>
          </a:bodyPr>
          <a:lstStyle/>
          <a:p>
            <a:pPr algn="ctr">
              <a:lnSpc>
                <a:spcPts val="6635"/>
              </a:lnSpc>
            </a:pPr>
            <a:r>
              <a:rPr lang="en-US" sz="4199">
                <a:solidFill>
                  <a:srgbClr val="333331"/>
                </a:solidFill>
                <a:latin typeface="Arimo"/>
              </a:rPr>
              <a:t>Bir hedefi yerine getirirken planlı davranır.</a:t>
            </a:r>
          </a:p>
        </p:txBody>
      </p:sp>
      <p:sp>
        <p:nvSpPr>
          <p:cNvPr id="22" name="TextBox 22"/>
          <p:cNvSpPr txBox="1"/>
          <p:nvPr/>
        </p:nvSpPr>
        <p:spPr>
          <a:xfrm>
            <a:off x="1244917" y="6376204"/>
            <a:ext cx="15147358" cy="806958"/>
          </a:xfrm>
          <a:prstGeom prst="rect">
            <a:avLst/>
          </a:prstGeom>
        </p:spPr>
        <p:txBody>
          <a:bodyPr lIns="0" tIns="0" rIns="0" bIns="0" rtlCol="0" anchor="t">
            <a:spAutoFit/>
          </a:bodyPr>
          <a:lstStyle/>
          <a:p>
            <a:pPr algn="ctr">
              <a:lnSpc>
                <a:spcPts val="6635"/>
              </a:lnSpc>
            </a:pPr>
            <a:r>
              <a:rPr lang="en-US" sz="4199">
                <a:solidFill>
                  <a:srgbClr val="333331"/>
                </a:solidFill>
                <a:latin typeface="Arimo"/>
              </a:rPr>
              <a:t>Hata yapabileceğini ve hatasını nasıl düzeltebileceğini bilir.</a:t>
            </a:r>
          </a:p>
        </p:txBody>
      </p:sp>
      <p:sp>
        <p:nvSpPr>
          <p:cNvPr id="23" name="TextBox 23"/>
          <p:cNvSpPr txBox="1"/>
          <p:nvPr/>
        </p:nvSpPr>
        <p:spPr>
          <a:xfrm>
            <a:off x="1244917" y="7416525"/>
            <a:ext cx="15147358" cy="806958"/>
          </a:xfrm>
          <a:prstGeom prst="rect">
            <a:avLst/>
          </a:prstGeom>
        </p:spPr>
        <p:txBody>
          <a:bodyPr lIns="0" tIns="0" rIns="0" bIns="0" rtlCol="0" anchor="t">
            <a:spAutoFit/>
          </a:bodyPr>
          <a:lstStyle/>
          <a:p>
            <a:pPr algn="ctr">
              <a:lnSpc>
                <a:spcPts val="6635"/>
              </a:lnSpc>
            </a:pPr>
            <a:r>
              <a:rPr lang="en-US" sz="4199">
                <a:solidFill>
                  <a:srgbClr val="333331"/>
                </a:solidFill>
                <a:latin typeface="Arimo"/>
              </a:rPr>
              <a:t>Kişinin toplumsal yaşam içinde uyumlu olabilmesini sağlar.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317616"/>
            <a:ext cx="16594498" cy="816483"/>
            <a:chOff x="0" y="0"/>
            <a:chExt cx="27377545" cy="1347031"/>
          </a:xfrm>
        </p:grpSpPr>
        <p:sp>
          <p:nvSpPr>
            <p:cNvPr id="3" name="Freeform 3"/>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sp>
        <p:nvSpPr>
          <p:cNvPr id="4" name="TextBox 4"/>
          <p:cNvSpPr txBox="1"/>
          <p:nvPr/>
        </p:nvSpPr>
        <p:spPr>
          <a:xfrm>
            <a:off x="1244917" y="1267895"/>
            <a:ext cx="15728019" cy="1069976"/>
          </a:xfrm>
          <a:prstGeom prst="rect">
            <a:avLst/>
          </a:prstGeom>
        </p:spPr>
        <p:txBody>
          <a:bodyPr lIns="0" tIns="0" rIns="0" bIns="0" rtlCol="0" anchor="t">
            <a:spAutoFit/>
          </a:bodyPr>
          <a:lstStyle/>
          <a:p>
            <a:pPr marL="0" lvl="1" indent="0" algn="ctr">
              <a:lnSpc>
                <a:spcPts val="8000"/>
              </a:lnSpc>
              <a:spcBef>
                <a:spcPct val="0"/>
              </a:spcBef>
            </a:pPr>
            <a:r>
              <a:rPr lang="en-US" sz="8000">
                <a:solidFill>
                  <a:srgbClr val="4062B7"/>
                </a:solidFill>
                <a:latin typeface="Caveat Brush"/>
              </a:rPr>
              <a:t>ÖZ DENETİMİN ÇOCUĞA KATKILARI</a:t>
            </a:r>
          </a:p>
        </p:txBody>
      </p:sp>
      <p:sp>
        <p:nvSpPr>
          <p:cNvPr id="5" name="Freeform 5"/>
          <p:cNvSpPr/>
          <p:nvPr/>
        </p:nvSpPr>
        <p:spPr>
          <a:xfrm rot="-1591973">
            <a:off x="-1493256" y="-2203984"/>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627142">
            <a:off x="15507404" y="-1196905"/>
            <a:ext cx="2555501" cy="5495700"/>
          </a:xfrm>
          <a:custGeom>
            <a:avLst/>
            <a:gdLst/>
            <a:ahLst/>
            <a:cxnLst/>
            <a:rect l="l" t="t" r="r" b="b"/>
            <a:pathLst>
              <a:path w="2555501" h="5495700">
                <a:moveTo>
                  <a:pt x="0" y="0"/>
                </a:moveTo>
                <a:lnTo>
                  <a:pt x="2555500" y="0"/>
                </a:lnTo>
                <a:lnTo>
                  <a:pt x="2555500"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9208026">
            <a:off x="11902400" y="8918347"/>
            <a:ext cx="7315200" cy="3855720"/>
          </a:xfrm>
          <a:custGeom>
            <a:avLst/>
            <a:gdLst/>
            <a:ahLst/>
            <a:cxnLst/>
            <a:rect l="l" t="t" r="r" b="b"/>
            <a:pathLst>
              <a:path w="7315200" h="3855720">
                <a:moveTo>
                  <a:pt x="0" y="0"/>
                </a:moveTo>
                <a:lnTo>
                  <a:pt x="7315200" y="0"/>
                </a:lnTo>
                <a:lnTo>
                  <a:pt x="7315200" y="3855720"/>
                </a:lnTo>
                <a:lnTo>
                  <a:pt x="0" y="38557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2492045">
            <a:off x="686121" y="7182227"/>
            <a:ext cx="2555501" cy="5495700"/>
          </a:xfrm>
          <a:custGeom>
            <a:avLst/>
            <a:gdLst/>
            <a:ahLst/>
            <a:cxnLst/>
            <a:rect l="l" t="t" r="r" b="b"/>
            <a:pathLst>
              <a:path w="2555501" h="5495700">
                <a:moveTo>
                  <a:pt x="0" y="0"/>
                </a:moveTo>
                <a:lnTo>
                  <a:pt x="2555501" y="0"/>
                </a:lnTo>
                <a:lnTo>
                  <a:pt x="2555501" y="5495700"/>
                </a:lnTo>
                <a:lnTo>
                  <a:pt x="0" y="5495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939677">
            <a:off x="856054" y="1490201"/>
            <a:ext cx="1358386" cy="2507089"/>
          </a:xfrm>
          <a:custGeom>
            <a:avLst/>
            <a:gdLst/>
            <a:ahLst/>
            <a:cxnLst/>
            <a:rect l="l" t="t" r="r" b="b"/>
            <a:pathLst>
              <a:path w="1358386" h="2507089">
                <a:moveTo>
                  <a:pt x="0" y="0"/>
                </a:moveTo>
                <a:lnTo>
                  <a:pt x="1358387" y="0"/>
                </a:lnTo>
                <a:lnTo>
                  <a:pt x="1358387" y="2507089"/>
                </a:lnTo>
                <a:lnTo>
                  <a:pt x="0" y="250708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TextBox 10"/>
          <p:cNvSpPr txBox="1"/>
          <p:nvPr/>
        </p:nvSpPr>
        <p:spPr>
          <a:xfrm>
            <a:off x="2164344" y="3241233"/>
            <a:ext cx="14227930" cy="711891"/>
          </a:xfrm>
          <a:prstGeom prst="rect">
            <a:avLst/>
          </a:prstGeom>
        </p:spPr>
        <p:txBody>
          <a:bodyPr lIns="0" tIns="0" rIns="0" bIns="0" rtlCol="0" anchor="t">
            <a:spAutoFit/>
          </a:bodyPr>
          <a:lstStyle/>
          <a:p>
            <a:pPr algn="ctr">
              <a:lnSpc>
                <a:spcPts val="5758"/>
              </a:lnSpc>
            </a:pPr>
            <a:r>
              <a:rPr lang="en-US" sz="3644">
                <a:solidFill>
                  <a:srgbClr val="333331"/>
                </a:solidFill>
                <a:latin typeface="Arimo"/>
              </a:rPr>
              <a:t>Çocuğun kendine zarar verici davranışlardan uzak durmasını sağlar.</a:t>
            </a:r>
          </a:p>
        </p:txBody>
      </p:sp>
      <p:sp>
        <p:nvSpPr>
          <p:cNvPr id="11" name="Freeform 11"/>
          <p:cNvSpPr/>
          <p:nvPr/>
        </p:nvSpPr>
        <p:spPr>
          <a:xfrm rot="1355460" flipH="1">
            <a:off x="15773670" y="1608189"/>
            <a:ext cx="1405271" cy="2593621"/>
          </a:xfrm>
          <a:custGeom>
            <a:avLst/>
            <a:gdLst/>
            <a:ahLst/>
            <a:cxnLst/>
            <a:rect l="l" t="t" r="r" b="b"/>
            <a:pathLst>
              <a:path w="1405271" h="2593621">
                <a:moveTo>
                  <a:pt x="1405271" y="0"/>
                </a:moveTo>
                <a:lnTo>
                  <a:pt x="0" y="0"/>
                </a:lnTo>
                <a:lnTo>
                  <a:pt x="0" y="2593621"/>
                </a:lnTo>
                <a:lnTo>
                  <a:pt x="1405271" y="2593621"/>
                </a:lnTo>
                <a:lnTo>
                  <a:pt x="1405271"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2" name="Group 12"/>
          <p:cNvGrpSpPr/>
          <p:nvPr/>
        </p:nvGrpSpPr>
        <p:grpSpPr>
          <a:xfrm>
            <a:off x="1028700" y="4372224"/>
            <a:ext cx="16594498" cy="816483"/>
            <a:chOff x="0" y="0"/>
            <a:chExt cx="27377545" cy="1347031"/>
          </a:xfrm>
        </p:grpSpPr>
        <p:sp>
          <p:nvSpPr>
            <p:cNvPr id="13" name="Freeform 13"/>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grpSp>
        <p:nvGrpSpPr>
          <p:cNvPr id="14" name="Group 14"/>
          <p:cNvGrpSpPr/>
          <p:nvPr/>
        </p:nvGrpSpPr>
        <p:grpSpPr>
          <a:xfrm>
            <a:off x="1028700" y="5426832"/>
            <a:ext cx="16594498" cy="816483"/>
            <a:chOff x="0" y="0"/>
            <a:chExt cx="27377545" cy="1347031"/>
          </a:xfrm>
        </p:grpSpPr>
        <p:sp>
          <p:nvSpPr>
            <p:cNvPr id="15" name="Freeform 15"/>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grpSp>
        <p:nvGrpSpPr>
          <p:cNvPr id="16" name="Group 16"/>
          <p:cNvGrpSpPr/>
          <p:nvPr/>
        </p:nvGrpSpPr>
        <p:grpSpPr>
          <a:xfrm>
            <a:off x="1028700" y="7587975"/>
            <a:ext cx="16594498" cy="816483"/>
            <a:chOff x="0" y="0"/>
            <a:chExt cx="27377545" cy="1347031"/>
          </a:xfrm>
        </p:grpSpPr>
        <p:sp>
          <p:nvSpPr>
            <p:cNvPr id="17" name="Freeform 17"/>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grpSp>
        <p:nvGrpSpPr>
          <p:cNvPr id="18" name="Group 18"/>
          <p:cNvGrpSpPr/>
          <p:nvPr/>
        </p:nvGrpSpPr>
        <p:grpSpPr>
          <a:xfrm>
            <a:off x="1028700" y="6533367"/>
            <a:ext cx="16594498" cy="816483"/>
            <a:chOff x="0" y="0"/>
            <a:chExt cx="27377545" cy="1347031"/>
          </a:xfrm>
        </p:grpSpPr>
        <p:sp>
          <p:nvSpPr>
            <p:cNvPr id="19" name="Freeform 19"/>
            <p:cNvSpPr/>
            <p:nvPr/>
          </p:nvSpPr>
          <p:spPr>
            <a:xfrm>
              <a:off x="0" y="-4073"/>
              <a:ext cx="27383935" cy="1353634"/>
            </a:xfrm>
            <a:custGeom>
              <a:avLst/>
              <a:gdLst/>
              <a:ahLst/>
              <a:cxnLst/>
              <a:rect l="l" t="t" r="r" b="b"/>
              <a:pathLst>
                <a:path w="27383935" h="1353634">
                  <a:moveTo>
                    <a:pt x="26756159" y="1299156"/>
                  </a:moveTo>
                  <a:cubicBezTo>
                    <a:pt x="26756159" y="1299156"/>
                    <a:pt x="26025283" y="1353634"/>
                    <a:pt x="22194459" y="1351013"/>
                  </a:cubicBezTo>
                  <a:cubicBezTo>
                    <a:pt x="9603300" y="1348850"/>
                    <a:pt x="1057074" y="1341026"/>
                    <a:pt x="1057074" y="1341026"/>
                  </a:cubicBezTo>
                  <a:cubicBezTo>
                    <a:pt x="812932" y="1332191"/>
                    <a:pt x="449110" y="1310961"/>
                    <a:pt x="282371" y="1252784"/>
                  </a:cubicBezTo>
                  <a:cubicBezTo>
                    <a:pt x="4469" y="1155820"/>
                    <a:pt x="0" y="982541"/>
                    <a:pt x="0" y="758048"/>
                  </a:cubicBezTo>
                  <a:cubicBezTo>
                    <a:pt x="8536" y="491230"/>
                    <a:pt x="0" y="345608"/>
                    <a:pt x="77597" y="223930"/>
                  </a:cubicBezTo>
                  <a:cubicBezTo>
                    <a:pt x="217372" y="4759"/>
                    <a:pt x="519255" y="4073"/>
                    <a:pt x="937909" y="4073"/>
                  </a:cubicBezTo>
                  <a:cubicBezTo>
                    <a:pt x="937909" y="4073"/>
                    <a:pt x="4320175" y="15681"/>
                    <a:pt x="17551676" y="7673"/>
                  </a:cubicBezTo>
                  <a:cubicBezTo>
                    <a:pt x="25806355" y="0"/>
                    <a:pt x="26523088" y="6979"/>
                    <a:pt x="26523088" y="6979"/>
                  </a:cubicBezTo>
                  <a:cubicBezTo>
                    <a:pt x="26891397" y="14458"/>
                    <a:pt x="27029656" y="42638"/>
                    <a:pt x="27227395" y="165219"/>
                  </a:cubicBezTo>
                  <a:cubicBezTo>
                    <a:pt x="27378413" y="258836"/>
                    <a:pt x="27383935" y="476157"/>
                    <a:pt x="27374794" y="758046"/>
                  </a:cubicBezTo>
                  <a:cubicBezTo>
                    <a:pt x="27374794" y="1100507"/>
                    <a:pt x="27332009" y="1249094"/>
                    <a:pt x="26756159" y="1299156"/>
                  </a:cubicBezTo>
                  <a:close/>
                </a:path>
              </a:pathLst>
            </a:custGeom>
            <a:solidFill>
              <a:srgbClr val="F59F25"/>
            </a:solidFill>
          </p:spPr>
        </p:sp>
      </p:grpSp>
      <p:sp>
        <p:nvSpPr>
          <p:cNvPr id="20" name="TextBox 20"/>
          <p:cNvSpPr txBox="1"/>
          <p:nvPr/>
        </p:nvSpPr>
        <p:spPr>
          <a:xfrm>
            <a:off x="1028700" y="4408613"/>
            <a:ext cx="16713508" cy="694370"/>
          </a:xfrm>
          <a:prstGeom prst="rect">
            <a:avLst/>
          </a:prstGeom>
        </p:spPr>
        <p:txBody>
          <a:bodyPr lIns="0" tIns="0" rIns="0" bIns="0" rtlCol="0" anchor="t">
            <a:spAutoFit/>
          </a:bodyPr>
          <a:lstStyle/>
          <a:p>
            <a:pPr algn="ctr">
              <a:lnSpc>
                <a:spcPts val="5644"/>
              </a:lnSpc>
            </a:pPr>
            <a:r>
              <a:rPr lang="en-US" sz="3572">
                <a:solidFill>
                  <a:srgbClr val="333331"/>
                </a:solidFill>
                <a:latin typeface="Arimo"/>
              </a:rPr>
              <a:t>Çocuğa hayatı üzerinde bir yetkinlik ve kendini yönetme, yönlendirme gücü verir.</a:t>
            </a:r>
          </a:p>
        </p:txBody>
      </p:sp>
      <p:sp>
        <p:nvSpPr>
          <p:cNvPr id="21" name="TextBox 21"/>
          <p:cNvSpPr txBox="1"/>
          <p:nvPr/>
        </p:nvSpPr>
        <p:spPr>
          <a:xfrm>
            <a:off x="1535247" y="5255382"/>
            <a:ext cx="15147358" cy="806958"/>
          </a:xfrm>
          <a:prstGeom prst="rect">
            <a:avLst/>
          </a:prstGeom>
        </p:spPr>
        <p:txBody>
          <a:bodyPr lIns="0" tIns="0" rIns="0" bIns="0" rtlCol="0" anchor="t">
            <a:spAutoFit/>
          </a:bodyPr>
          <a:lstStyle/>
          <a:p>
            <a:pPr algn="ctr">
              <a:lnSpc>
                <a:spcPts val="6635"/>
              </a:lnSpc>
            </a:pPr>
            <a:r>
              <a:rPr lang="en-US" sz="4199">
                <a:solidFill>
                  <a:srgbClr val="333331"/>
                </a:solidFill>
                <a:latin typeface="Arimo"/>
              </a:rPr>
              <a:t>Karşılaştığı problemlerin üstesinden gelme becerisini geliştirir.</a:t>
            </a:r>
          </a:p>
        </p:txBody>
      </p:sp>
      <p:sp>
        <p:nvSpPr>
          <p:cNvPr id="22" name="TextBox 22"/>
          <p:cNvSpPr txBox="1"/>
          <p:nvPr/>
        </p:nvSpPr>
        <p:spPr>
          <a:xfrm>
            <a:off x="1244917" y="6376204"/>
            <a:ext cx="15147358" cy="806958"/>
          </a:xfrm>
          <a:prstGeom prst="rect">
            <a:avLst/>
          </a:prstGeom>
        </p:spPr>
        <p:txBody>
          <a:bodyPr lIns="0" tIns="0" rIns="0" bIns="0" rtlCol="0" anchor="t">
            <a:spAutoFit/>
          </a:bodyPr>
          <a:lstStyle/>
          <a:p>
            <a:pPr algn="ctr">
              <a:lnSpc>
                <a:spcPts val="6635"/>
              </a:lnSpc>
            </a:pPr>
            <a:r>
              <a:rPr lang="en-US" sz="4199">
                <a:solidFill>
                  <a:srgbClr val="333331"/>
                </a:solidFill>
                <a:latin typeface="Arimo"/>
              </a:rPr>
              <a:t>Aşırı duygusal tepkileri kontrol ve denetlemeyi sağlar.</a:t>
            </a:r>
          </a:p>
        </p:txBody>
      </p:sp>
      <p:sp>
        <p:nvSpPr>
          <p:cNvPr id="23" name="TextBox 23"/>
          <p:cNvSpPr txBox="1"/>
          <p:nvPr/>
        </p:nvSpPr>
        <p:spPr>
          <a:xfrm>
            <a:off x="1244917" y="7416525"/>
            <a:ext cx="15147358" cy="806958"/>
          </a:xfrm>
          <a:prstGeom prst="rect">
            <a:avLst/>
          </a:prstGeom>
        </p:spPr>
        <p:txBody>
          <a:bodyPr lIns="0" tIns="0" rIns="0" bIns="0" rtlCol="0" anchor="t">
            <a:spAutoFit/>
          </a:bodyPr>
          <a:lstStyle/>
          <a:p>
            <a:pPr algn="ctr">
              <a:lnSpc>
                <a:spcPts val="6635"/>
              </a:lnSpc>
            </a:pPr>
            <a:r>
              <a:rPr lang="en-US" sz="4199">
                <a:solidFill>
                  <a:srgbClr val="333331"/>
                </a:solidFill>
                <a:latin typeface="Arimo"/>
              </a:rPr>
              <a:t>Kişisel sorumluluklarını kabul etmesini sağlar.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50845" y="2134847"/>
            <a:ext cx="3501039" cy="3240052"/>
          </a:xfrm>
          <a:custGeom>
            <a:avLst/>
            <a:gdLst/>
            <a:ahLst/>
            <a:cxnLst/>
            <a:rect l="l" t="t" r="r" b="b"/>
            <a:pathLst>
              <a:path w="3501039" h="3240052">
                <a:moveTo>
                  <a:pt x="0" y="0"/>
                </a:moveTo>
                <a:lnTo>
                  <a:pt x="3501039" y="0"/>
                </a:lnTo>
                <a:lnTo>
                  <a:pt x="3501039" y="3240052"/>
                </a:lnTo>
                <a:lnTo>
                  <a:pt x="0" y="324005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a:grpSpLocks noChangeAspect="1"/>
          </p:cNvGrpSpPr>
          <p:nvPr/>
        </p:nvGrpSpPr>
        <p:grpSpPr>
          <a:xfrm>
            <a:off x="1351509" y="2934743"/>
            <a:ext cx="3290510" cy="3290510"/>
            <a:chOff x="0" y="0"/>
            <a:chExt cx="12700000" cy="12700000"/>
          </a:xfrm>
        </p:grpSpPr>
        <p:sp>
          <p:nvSpPr>
            <p:cNvPr id="4" name="Freeform 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4"/>
              <a:stretch>
                <a:fillRect l="-19656" r="-19656"/>
              </a:stretch>
            </a:blipFill>
          </p:spPr>
        </p:sp>
      </p:grpSp>
      <p:grpSp>
        <p:nvGrpSpPr>
          <p:cNvPr id="5" name="Group 5"/>
          <p:cNvGrpSpPr>
            <a:grpSpLocks noChangeAspect="1"/>
          </p:cNvGrpSpPr>
          <p:nvPr/>
        </p:nvGrpSpPr>
        <p:grpSpPr>
          <a:xfrm>
            <a:off x="7273695" y="2934743"/>
            <a:ext cx="3290510" cy="3290510"/>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5"/>
              <a:stretch>
                <a:fillRect l="-19656" r="-19656"/>
              </a:stretch>
            </a:blipFill>
          </p:spPr>
        </p:sp>
      </p:grpSp>
      <p:sp>
        <p:nvSpPr>
          <p:cNvPr id="7" name="Freeform 7"/>
          <p:cNvSpPr/>
          <p:nvPr/>
        </p:nvSpPr>
        <p:spPr>
          <a:xfrm flipH="1">
            <a:off x="14238779" y="1870162"/>
            <a:ext cx="3787044" cy="3504737"/>
          </a:xfrm>
          <a:custGeom>
            <a:avLst/>
            <a:gdLst/>
            <a:ahLst/>
            <a:cxnLst/>
            <a:rect l="l" t="t" r="r" b="b"/>
            <a:pathLst>
              <a:path w="3787044" h="3504737">
                <a:moveTo>
                  <a:pt x="3787044" y="0"/>
                </a:moveTo>
                <a:lnTo>
                  <a:pt x="0" y="0"/>
                </a:lnTo>
                <a:lnTo>
                  <a:pt x="0" y="3504737"/>
                </a:lnTo>
                <a:lnTo>
                  <a:pt x="3787044" y="3504737"/>
                </a:lnTo>
                <a:lnTo>
                  <a:pt x="3787044"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8" name="Group 8"/>
          <p:cNvGrpSpPr>
            <a:grpSpLocks noChangeAspect="1"/>
          </p:cNvGrpSpPr>
          <p:nvPr/>
        </p:nvGrpSpPr>
        <p:grpSpPr>
          <a:xfrm>
            <a:off x="13459215" y="2934743"/>
            <a:ext cx="3290510" cy="3290510"/>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19656" r="-19656"/>
              </a:stretch>
            </a:blipFill>
          </p:spPr>
        </p:sp>
      </p:grpSp>
      <p:sp>
        <p:nvSpPr>
          <p:cNvPr id="10" name="TextBox 10"/>
          <p:cNvSpPr txBox="1"/>
          <p:nvPr/>
        </p:nvSpPr>
        <p:spPr>
          <a:xfrm>
            <a:off x="1028700" y="7071956"/>
            <a:ext cx="4076134" cy="1028700"/>
          </a:xfrm>
          <a:prstGeom prst="rect">
            <a:avLst/>
          </a:prstGeom>
        </p:spPr>
        <p:txBody>
          <a:bodyPr lIns="0" tIns="0" rIns="0" bIns="0" rtlCol="0" anchor="t">
            <a:spAutoFit/>
          </a:bodyPr>
          <a:lstStyle/>
          <a:p>
            <a:pPr algn="ctr">
              <a:lnSpc>
                <a:spcPts val="4079"/>
              </a:lnSpc>
            </a:pPr>
            <a:r>
              <a:rPr lang="en-US" sz="3399">
                <a:solidFill>
                  <a:srgbClr val="333331"/>
                </a:solidFill>
                <a:latin typeface="Glacial Indifference"/>
              </a:rPr>
              <a:t>Kendileri ve diğerleri hakkında iyi duygular, </a:t>
            </a:r>
          </a:p>
        </p:txBody>
      </p:sp>
      <p:sp>
        <p:nvSpPr>
          <p:cNvPr id="11" name="TextBox 11"/>
          <p:cNvSpPr txBox="1"/>
          <p:nvPr/>
        </p:nvSpPr>
        <p:spPr>
          <a:xfrm>
            <a:off x="397965" y="901787"/>
            <a:ext cx="16938030" cy="2079626"/>
          </a:xfrm>
          <a:prstGeom prst="rect">
            <a:avLst/>
          </a:prstGeom>
        </p:spPr>
        <p:txBody>
          <a:bodyPr lIns="0" tIns="0" rIns="0" bIns="0" rtlCol="0" anchor="t">
            <a:spAutoFit/>
          </a:bodyPr>
          <a:lstStyle/>
          <a:p>
            <a:pPr algn="ctr">
              <a:lnSpc>
                <a:spcPts val="8000"/>
              </a:lnSpc>
            </a:pPr>
            <a:r>
              <a:rPr lang="en-US" sz="8000">
                <a:solidFill>
                  <a:srgbClr val="4062B7"/>
                </a:solidFill>
                <a:latin typeface="Caveat Brush"/>
              </a:rPr>
              <a:t>ÇOCUKLARDA OTOKONTROL GELİŞTİRME YOLLARI</a:t>
            </a:r>
          </a:p>
        </p:txBody>
      </p:sp>
      <p:sp>
        <p:nvSpPr>
          <p:cNvPr id="12" name="TextBox 12"/>
          <p:cNvSpPr txBox="1"/>
          <p:nvPr/>
        </p:nvSpPr>
        <p:spPr>
          <a:xfrm>
            <a:off x="6853116" y="7024331"/>
            <a:ext cx="4581768" cy="1077218"/>
          </a:xfrm>
          <a:prstGeom prst="rect">
            <a:avLst/>
          </a:prstGeom>
        </p:spPr>
        <p:txBody>
          <a:bodyPr lIns="0" tIns="0" rIns="0" bIns="0" rtlCol="0" anchor="t">
            <a:spAutoFit/>
          </a:bodyPr>
          <a:lstStyle/>
          <a:p>
            <a:pPr algn="ctr">
              <a:lnSpc>
                <a:spcPts val="4211"/>
              </a:lnSpc>
            </a:pPr>
            <a:r>
              <a:rPr lang="en-US" sz="3509" dirty="0" err="1" smtClean="0">
                <a:solidFill>
                  <a:srgbClr val="333331"/>
                </a:solidFill>
                <a:latin typeface="Glacial Indifference"/>
              </a:rPr>
              <a:t>Doğru</a:t>
            </a:r>
            <a:r>
              <a:rPr lang="tr-TR" sz="3509" dirty="0" err="1" smtClean="0">
                <a:solidFill>
                  <a:srgbClr val="333331"/>
                </a:solidFill>
                <a:latin typeface="Glacial Indifference"/>
              </a:rPr>
              <a:t>yu</a:t>
            </a:r>
            <a:r>
              <a:rPr lang="en-US" sz="3509" dirty="0" smtClean="0">
                <a:solidFill>
                  <a:srgbClr val="333331"/>
                </a:solidFill>
                <a:latin typeface="Glacial Indifference"/>
              </a:rPr>
              <a:t> </a:t>
            </a:r>
            <a:r>
              <a:rPr lang="en-US" sz="3509" dirty="0" err="1">
                <a:solidFill>
                  <a:srgbClr val="333331"/>
                </a:solidFill>
                <a:latin typeface="Glacial Indifference"/>
              </a:rPr>
              <a:t>ve</a:t>
            </a:r>
            <a:r>
              <a:rPr lang="en-US" sz="3509" dirty="0">
                <a:solidFill>
                  <a:srgbClr val="333331"/>
                </a:solidFill>
                <a:latin typeface="Glacial Indifference"/>
              </a:rPr>
              <a:t> </a:t>
            </a:r>
            <a:r>
              <a:rPr lang="en-US" sz="3509" dirty="0" err="1">
                <a:solidFill>
                  <a:srgbClr val="333331"/>
                </a:solidFill>
                <a:latin typeface="Glacial Indifference"/>
              </a:rPr>
              <a:t>yanlışı</a:t>
            </a:r>
            <a:r>
              <a:rPr lang="en-US" sz="3509" dirty="0">
                <a:solidFill>
                  <a:srgbClr val="333331"/>
                </a:solidFill>
                <a:latin typeface="Glacial Indifference"/>
              </a:rPr>
              <a:t> </a:t>
            </a:r>
            <a:r>
              <a:rPr lang="tr-TR" sz="3509" dirty="0" smtClean="0">
                <a:solidFill>
                  <a:srgbClr val="333331"/>
                </a:solidFill>
                <a:latin typeface="Glacial Indifference"/>
              </a:rPr>
              <a:t>   </a:t>
            </a:r>
            <a:r>
              <a:rPr lang="en-US" sz="3509" dirty="0" smtClean="0">
                <a:solidFill>
                  <a:srgbClr val="333331"/>
                </a:solidFill>
                <a:latin typeface="Glacial Indifference"/>
              </a:rPr>
              <a:t>a</a:t>
            </a:r>
            <a:r>
              <a:rPr lang="tr-TR" sz="3509" dirty="0" smtClean="0">
                <a:solidFill>
                  <a:srgbClr val="333331"/>
                </a:solidFill>
                <a:latin typeface="Glacial Indifference"/>
              </a:rPr>
              <a:t>yırt etme</a:t>
            </a:r>
            <a:r>
              <a:rPr lang="en-US" sz="3509" dirty="0" smtClean="0">
                <a:solidFill>
                  <a:srgbClr val="333331"/>
                </a:solidFill>
                <a:latin typeface="Glacial Indifference"/>
              </a:rPr>
              <a:t> </a:t>
            </a:r>
            <a:endParaRPr lang="en-US" sz="3509" dirty="0">
              <a:solidFill>
                <a:srgbClr val="333331"/>
              </a:solidFill>
              <a:latin typeface="Glacial Indifference"/>
            </a:endParaRPr>
          </a:p>
        </p:txBody>
      </p:sp>
      <p:sp>
        <p:nvSpPr>
          <p:cNvPr id="13" name="TextBox 13"/>
          <p:cNvSpPr txBox="1"/>
          <p:nvPr/>
        </p:nvSpPr>
        <p:spPr>
          <a:xfrm>
            <a:off x="12889994" y="7033856"/>
            <a:ext cx="4076134" cy="1485900"/>
          </a:xfrm>
          <a:prstGeom prst="rect">
            <a:avLst/>
          </a:prstGeom>
        </p:spPr>
        <p:txBody>
          <a:bodyPr lIns="0" tIns="0" rIns="0" bIns="0" rtlCol="0" anchor="t">
            <a:spAutoFit/>
          </a:bodyPr>
          <a:lstStyle/>
          <a:p>
            <a:pPr algn="ctr">
              <a:lnSpc>
                <a:spcPts val="3959"/>
              </a:lnSpc>
            </a:pPr>
            <a:r>
              <a:rPr lang="en-US" sz="3299">
                <a:solidFill>
                  <a:srgbClr val="333331"/>
                </a:solidFill>
                <a:latin typeface="Glacial Indifference"/>
              </a:rPr>
              <a:t>Problemleri çözmek için alternatiflerin olması. </a:t>
            </a:r>
          </a:p>
        </p:txBody>
      </p:sp>
      <p:sp>
        <p:nvSpPr>
          <p:cNvPr id="14" name="Freeform 14"/>
          <p:cNvSpPr/>
          <p:nvPr/>
        </p:nvSpPr>
        <p:spPr>
          <a:xfrm rot="-1399069">
            <a:off x="73759" y="6716554"/>
            <a:ext cx="2555501" cy="5495700"/>
          </a:xfrm>
          <a:custGeom>
            <a:avLst/>
            <a:gdLst/>
            <a:ahLst/>
            <a:cxnLst/>
            <a:rect l="l" t="t" r="r" b="b"/>
            <a:pathLst>
              <a:path w="2555501" h="5495700">
                <a:moveTo>
                  <a:pt x="0" y="0"/>
                </a:moveTo>
                <a:lnTo>
                  <a:pt x="2555501" y="0"/>
                </a:lnTo>
                <a:lnTo>
                  <a:pt x="2555501" y="5495701"/>
                </a:lnTo>
                <a:lnTo>
                  <a:pt x="0" y="549570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5" name="Freeform 15"/>
          <p:cNvSpPr/>
          <p:nvPr/>
        </p:nvSpPr>
        <p:spPr>
          <a:xfrm rot="1835223" flipH="1">
            <a:off x="15471975" y="6844357"/>
            <a:ext cx="2555501" cy="5495700"/>
          </a:xfrm>
          <a:custGeom>
            <a:avLst/>
            <a:gdLst/>
            <a:ahLst/>
            <a:cxnLst/>
            <a:rect l="l" t="t" r="r" b="b"/>
            <a:pathLst>
              <a:path w="2555501" h="5495700">
                <a:moveTo>
                  <a:pt x="2555501" y="0"/>
                </a:moveTo>
                <a:lnTo>
                  <a:pt x="0" y="0"/>
                </a:lnTo>
                <a:lnTo>
                  <a:pt x="0" y="5495701"/>
                </a:lnTo>
                <a:lnTo>
                  <a:pt x="2555501" y="5495701"/>
                </a:lnTo>
                <a:lnTo>
                  <a:pt x="2555501"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rot="-1591973" flipH="1" flipV="1">
            <a:off x="11926968" y="8359140"/>
            <a:ext cx="7315200" cy="3855720"/>
          </a:xfrm>
          <a:custGeom>
            <a:avLst/>
            <a:gdLst/>
            <a:ahLst/>
            <a:cxnLst/>
            <a:rect l="l" t="t" r="r" b="b"/>
            <a:pathLst>
              <a:path w="7315200" h="3855720">
                <a:moveTo>
                  <a:pt x="7315200" y="3855720"/>
                </a:moveTo>
                <a:lnTo>
                  <a:pt x="0" y="3855720"/>
                </a:lnTo>
                <a:lnTo>
                  <a:pt x="0" y="0"/>
                </a:lnTo>
                <a:lnTo>
                  <a:pt x="7315200" y="0"/>
                </a:lnTo>
                <a:lnTo>
                  <a:pt x="7315200" y="385572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248363" flipV="1">
            <a:off x="-954168" y="8580178"/>
            <a:ext cx="7315200" cy="3855720"/>
          </a:xfrm>
          <a:custGeom>
            <a:avLst/>
            <a:gdLst/>
            <a:ahLst/>
            <a:cxnLst/>
            <a:rect l="l" t="t" r="r" b="b"/>
            <a:pathLst>
              <a:path w="7315200" h="3855720">
                <a:moveTo>
                  <a:pt x="0" y="3855720"/>
                </a:moveTo>
                <a:lnTo>
                  <a:pt x="7315200" y="3855720"/>
                </a:lnTo>
                <a:lnTo>
                  <a:pt x="7315200" y="0"/>
                </a:lnTo>
                <a:lnTo>
                  <a:pt x="0" y="0"/>
                </a:lnTo>
                <a:lnTo>
                  <a:pt x="0" y="385572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1269476" y="1924050"/>
            <a:ext cx="16261029" cy="6934200"/>
          </a:xfrm>
          <a:prstGeom prst="rect">
            <a:avLst/>
          </a:prstGeom>
        </p:spPr>
        <p:txBody>
          <a:bodyPr lIns="0" tIns="0" rIns="0" bIns="0" rtlCol="0" anchor="t">
            <a:spAutoFit/>
          </a:bodyPr>
          <a:lstStyle/>
          <a:p>
            <a:pPr algn="just">
              <a:lnSpc>
                <a:spcPts val="5640"/>
              </a:lnSpc>
            </a:pPr>
            <a:r>
              <a:rPr lang="en-US" sz="4700" spc="-183">
                <a:solidFill>
                  <a:srgbClr val="281C22"/>
                </a:solidFill>
                <a:latin typeface="Glacial Indifference"/>
              </a:rPr>
              <a:t>Bazı stratejiler problem davranışları önleyici, bazıları iyileştirici ve değişim için bir plân geliştirici olmakla beraber hepsi ebeveynlere pozitif ve etkili bir disiplin yaklaşımını sunmaktadır. </a:t>
            </a:r>
          </a:p>
          <a:p>
            <a:pPr algn="just">
              <a:lnSpc>
                <a:spcPts val="5640"/>
              </a:lnSpc>
            </a:pPr>
            <a:endParaRPr lang="en-US" sz="4700" spc="-183">
              <a:solidFill>
                <a:srgbClr val="281C22"/>
              </a:solidFill>
              <a:latin typeface="Glacial Indifference"/>
            </a:endParaRPr>
          </a:p>
          <a:p>
            <a:pPr algn="just">
              <a:lnSpc>
                <a:spcPts val="5640"/>
              </a:lnSpc>
            </a:pPr>
            <a:r>
              <a:rPr lang="en-US" sz="4700" spc="-183">
                <a:solidFill>
                  <a:srgbClr val="281C22"/>
                </a:solidFill>
                <a:latin typeface="Glacial Indifference"/>
              </a:rPr>
              <a:t>Ayrıca bu temel stratejiler sadece ebeveyn-çocuk ilişkisini geliştirmemekte aynı zamanda da çocuklara ebeveynlerinin desteği olmadan pozitif ve yapıcı bir yaklaşımla kendilerini disipline etmelerini de öğretmektedir.</a:t>
            </a:r>
          </a:p>
          <a:p>
            <a:pPr algn="just">
              <a:lnSpc>
                <a:spcPts val="5759"/>
              </a:lnSpc>
            </a:pPr>
            <a:endParaRPr lang="en-US" sz="4700" spc="-183">
              <a:solidFill>
                <a:srgbClr val="281C22"/>
              </a:solidFill>
              <a:latin typeface="Glacial Indifference"/>
            </a:endParaRPr>
          </a:p>
          <a:p>
            <a:pPr algn="ctr">
              <a:lnSpc>
                <a:spcPts val="3840"/>
              </a:lnSpc>
            </a:pPr>
            <a:endParaRPr lang="en-US" sz="4700" spc="-183">
              <a:solidFill>
                <a:srgbClr val="281C22"/>
              </a:solidFill>
              <a:latin typeface="Glacial Indifference"/>
            </a:endParaRPr>
          </a:p>
        </p:txBody>
      </p:sp>
      <p:sp>
        <p:nvSpPr>
          <p:cNvPr id="5" name="TextBox 5"/>
          <p:cNvSpPr txBox="1"/>
          <p:nvPr/>
        </p:nvSpPr>
        <p:spPr>
          <a:xfrm>
            <a:off x="1939623" y="856263"/>
            <a:ext cx="15590881" cy="751840"/>
          </a:xfrm>
          <a:prstGeom prst="rect">
            <a:avLst/>
          </a:prstGeom>
        </p:spPr>
        <p:txBody>
          <a:bodyPr lIns="0" tIns="0" rIns="0" bIns="0" rtlCol="0" anchor="t">
            <a:spAutoFit/>
          </a:bodyPr>
          <a:lstStyle/>
          <a:p>
            <a:pPr algn="ctr">
              <a:lnSpc>
                <a:spcPts val="5600"/>
              </a:lnSpc>
            </a:pPr>
            <a:r>
              <a:rPr lang="en-US" sz="5600">
                <a:solidFill>
                  <a:srgbClr val="4062B7"/>
                </a:solidFill>
                <a:latin typeface="Caveat Brush"/>
              </a:rPr>
              <a:t>ÇOCUKLARDA OTOKONTROL GELİŞTİRME YOLLARI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1859</Words>
  <Application>Microsoft Office PowerPoint</Application>
  <PresentationFormat>Özel</PresentationFormat>
  <Paragraphs>152</Paragraphs>
  <Slides>32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32</vt:i4>
      </vt:variant>
    </vt:vector>
  </HeadingPairs>
  <TitlesOfParts>
    <vt:vector size="42" baseType="lpstr">
      <vt:lpstr>Exo 2 Bold</vt:lpstr>
      <vt:lpstr>Arimo</vt:lpstr>
      <vt:lpstr>Caveat Brush Italics</vt:lpstr>
      <vt:lpstr>Calibri</vt:lpstr>
      <vt:lpstr>Georgia Pro Black</vt:lpstr>
      <vt:lpstr>Caveat Brush</vt:lpstr>
      <vt:lpstr>Glacial Indifference Bold</vt:lpstr>
      <vt:lpstr>Arial</vt:lpstr>
      <vt:lpstr>Glacial Indifference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OTOKONTROL</dc:title>
  <cp:lastModifiedBy>ronaldinho424</cp:lastModifiedBy>
  <cp:revision>8</cp:revision>
  <dcterms:created xsi:type="dcterms:W3CDTF">2006-08-16T00:00:00Z</dcterms:created>
  <dcterms:modified xsi:type="dcterms:W3CDTF">2023-09-18T09:56:42Z</dcterms:modified>
  <dc:identifier>DAFugNyXKqk</dc:identifier>
</cp:coreProperties>
</file>